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49" r:id="rId1"/>
  </p:sldMasterIdLst>
  <p:notesMasterIdLst>
    <p:notesMasterId r:id="rId16"/>
  </p:notesMasterIdLst>
  <p:sldIdLst>
    <p:sldId id="256" r:id="rId2"/>
    <p:sldId id="264" r:id="rId3"/>
    <p:sldId id="305" r:id="rId4"/>
    <p:sldId id="339" r:id="rId5"/>
    <p:sldId id="340" r:id="rId6"/>
    <p:sldId id="342" r:id="rId7"/>
    <p:sldId id="343" r:id="rId8"/>
    <p:sldId id="344" r:id="rId9"/>
    <p:sldId id="341" r:id="rId10"/>
    <p:sldId id="345" r:id="rId11"/>
    <p:sldId id="346" r:id="rId12"/>
    <p:sldId id="348" r:id="rId13"/>
    <p:sldId id="311" r:id="rId14"/>
    <p:sldId id="335" r:id="rId15"/>
  </p:sldIdLst>
  <p:sldSz cx="9144000" cy="6858000" type="screen4x3"/>
  <p:notesSz cx="6997700" cy="9271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8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1266">
          <p15:clr>
            <a:srgbClr val="A4A3A4"/>
          </p15:clr>
        </p15:guide>
        <p15:guide id="4" pos="576">
          <p15:clr>
            <a:srgbClr val="A4A3A4"/>
          </p15:clr>
        </p15:guide>
        <p15:guide id="5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982AF"/>
    <a:srgbClr val="000000"/>
    <a:srgbClr val="F9FFF1"/>
    <a:srgbClr val="F6F7F2"/>
    <a:srgbClr val="B9E0F7"/>
    <a:srgbClr val="D1E391"/>
    <a:srgbClr val="35AC46"/>
    <a:srgbClr val="00B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77321" autoAdjust="0"/>
  </p:normalViewPr>
  <p:slideViewPr>
    <p:cSldViewPr snapToGrid="0">
      <p:cViewPr varScale="1">
        <p:scale>
          <a:sx n="112" d="100"/>
          <a:sy n="112" d="100"/>
        </p:scale>
        <p:origin x="210" y="108"/>
      </p:cViewPr>
      <p:guideLst>
        <p:guide orient="horz" pos="3228"/>
        <p:guide orient="horz" pos="3889"/>
        <p:guide orient="horz" pos="1266"/>
        <p:guide pos="576"/>
        <p:guide pos="5184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B91DB9-19B9-4AB6-BF63-1DB715CA7984}" type="datetimeFigureOut">
              <a:rPr lang="en-US"/>
              <a:pPr>
                <a:defRPr/>
              </a:pPr>
              <a:t>19-Nov-13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FDB19E-911C-4D10-9543-66935FF65BD1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7CD6E-3C28-4BC7-A401-89B42B1F5343}" type="slidenum">
              <a:rPr 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95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scoveringWorld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9732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ri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ogoSlide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941513"/>
            <a:ext cx="54292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423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628" y="1828800"/>
            <a:ext cx="5656772" cy="1271016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628" y="3246120"/>
            <a:ext cx="5656780" cy="75895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63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</p:spPr>
        <p:txBody>
          <a:bodyPr/>
          <a:lstStyle>
            <a:lvl1pPr>
              <a:defRPr>
                <a:solidFill>
                  <a:srgbClr val="007AC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525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220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2057400"/>
          </a:xfrm>
        </p:spPr>
        <p:txBody>
          <a:bodyPr/>
          <a:lstStyle>
            <a:lvl1pPr>
              <a:defRPr sz="7200" baseline="0">
                <a:solidFill>
                  <a:srgbClr val="007A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06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1825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821" y="1600200"/>
            <a:ext cx="5486400" cy="2057400"/>
          </a:xfrm>
        </p:spPr>
        <p:txBody>
          <a:bodyPr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71491" y="4114800"/>
            <a:ext cx="3200400" cy="728662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rgbClr val="007AC2"/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1457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baseline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8182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245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Slide_Bkgr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5943600" y="5486400"/>
            <a:ext cx="3200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943600" y="5257800"/>
            <a:ext cx="3200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02300"/>
            <a:ext cx="1824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184168"/>
            <a:ext cx="4114800" cy="1349988"/>
          </a:xfrm>
        </p:spPr>
        <p:txBody>
          <a:bodyPr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400" b="1" i="0" kern="1200" cap="none" baseline="0">
                <a:solidFill>
                  <a:srgbClr val="FFFFFF"/>
                </a:solidFill>
                <a:effectLst/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737690"/>
            <a:ext cx="4114800" cy="320040"/>
          </a:xfr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+mn-lt"/>
                <a:cs typeface="Avenir LT Std 65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325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722313"/>
            <a:ext cx="7315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947863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  <a:cs typeface="Avenir LT Std 55 Roman"/>
        </a:defRPr>
      </a:lvl9pPr>
    </p:titleStyle>
    <p:bodyStyle>
      <a:lvl1pPr marL="173038" indent="-173038" algn="l" defTabSz="457200" rtl="0" eaLnBrk="0" fontAlgn="base" hangingPunct="0">
        <a:spcBef>
          <a:spcPts val="300"/>
        </a:spcBef>
        <a:spcAft>
          <a:spcPts val="1200"/>
        </a:spcAft>
        <a:buSzPct val="80000"/>
        <a:buFont typeface="Arial" panose="020B0604020202020204" pitchFamily="34" charset="0"/>
        <a:buChar char="•"/>
        <a:defRPr lang="en-US" sz="260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0" fontAlgn="base" hangingPunct="0">
        <a:lnSpc>
          <a:spcPts val="2200"/>
        </a:lnSpc>
        <a:spcBef>
          <a:spcPct val="0"/>
        </a:spcBef>
        <a:spcAft>
          <a:spcPts val="600"/>
        </a:spcAft>
        <a:buClr>
          <a:srgbClr val="105572"/>
        </a:buClr>
        <a:buSzPct val="80000"/>
        <a:buFont typeface="Lucida Grande"/>
        <a:buChar char="-"/>
        <a:defRPr sz="220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0" fontAlgn="base" hangingPunct="0">
        <a:lnSpc>
          <a:spcPts val="2700"/>
        </a:lnSpc>
        <a:spcBef>
          <a:spcPct val="0"/>
        </a:spcBef>
        <a:spcAft>
          <a:spcPts val="1200"/>
        </a:spcAft>
        <a:buClr>
          <a:srgbClr val="105572"/>
        </a:buClr>
        <a:buSzPct val="80000"/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0" fontAlgn="base" hangingPunct="0">
        <a:lnSpc>
          <a:spcPts val="1800"/>
        </a:lnSpc>
        <a:spcBef>
          <a:spcPct val="0"/>
        </a:spcBef>
        <a:spcAft>
          <a:spcPts val="600"/>
        </a:spcAft>
        <a:buClr>
          <a:srgbClr val="105572"/>
        </a:buClr>
        <a:buSzPct val="80000"/>
        <a:buFont typeface="Lucida Grande"/>
        <a:buChar char="-"/>
        <a:defRPr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0" fontAlgn="base" hangingPunct="0">
        <a:lnSpc>
          <a:spcPts val="1900"/>
        </a:lnSpc>
        <a:spcBef>
          <a:spcPct val="0"/>
        </a:spcBef>
        <a:spcAft>
          <a:spcPts val="600"/>
        </a:spcAft>
        <a:buClr>
          <a:srgbClr val="105572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sday.rgf.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ciml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hyperlink" Target="http://www.isotc211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isday.rgf.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43275"/>
            <a:ext cx="577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286125"/>
            <a:ext cx="709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4613" y="466725"/>
            <a:ext cx="5816600" cy="274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+mn-ea"/>
              </a:rPr>
              <a:t>Univerzitet u Beogradu – Rudarsko-geolo</a:t>
            </a:r>
            <a:r>
              <a:rPr lang="sr-Latn-RS" b="1" dirty="0">
                <a:solidFill>
                  <a:schemeClr val="bg1"/>
                </a:solidFill>
                <a:latin typeface="+mn-lt"/>
                <a:ea typeface="+mn-ea"/>
              </a:rPr>
              <a:t>ški fakultet</a:t>
            </a:r>
            <a:endParaRPr lang="en-US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188200" y="4313238"/>
            <a:ext cx="1585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sr-Latn-RS" sz="1400" b="1" u="sng">
                <a:hlinkClick r:id="rId4"/>
              </a:rPr>
              <a:t>http://gisday.rgf.rs</a:t>
            </a:r>
            <a:endParaRPr lang="en-US" sz="1400" b="1" u="sng"/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3649663" y="2035175"/>
            <a:ext cx="444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endParaRPr lang="en-US" sz="1400" b="1"/>
          </a:p>
        </p:txBody>
      </p:sp>
      <p:sp>
        <p:nvSpPr>
          <p:cNvPr id="8" name="TextBox 7"/>
          <p:cNvSpPr txBox="1"/>
          <p:nvPr/>
        </p:nvSpPr>
        <p:spPr>
          <a:xfrm>
            <a:off x="1592263" y="1252538"/>
            <a:ext cx="5322887" cy="263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chemeClr val="bg1"/>
                </a:solidFill>
                <a:latin typeface="+mn-lt"/>
                <a:ea typeface="+mn-ea"/>
              </a:rPr>
              <a:t>Promociju „GIS Dana“ u Srbiji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3163" y="784225"/>
            <a:ext cx="954087" cy="263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chemeClr val="bg1"/>
                </a:solidFill>
                <a:latin typeface="+mn-lt"/>
                <a:ea typeface="+mn-ea"/>
              </a:rPr>
              <a:t>organizuje</a:t>
            </a:r>
            <a:endParaRPr lang="en-US" sz="12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5"/>
          <p:cNvSpPr>
            <a:spLocks noGrp="1"/>
          </p:cNvSpPr>
          <p:nvPr>
            <p:ph type="title"/>
          </p:nvPr>
        </p:nvSpPr>
        <p:spPr>
          <a:xfrm>
            <a:off x="444500" y="369888"/>
            <a:ext cx="8081963" cy="1063625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Tehnološka platforma implementacije GeolISS-a</a:t>
            </a:r>
            <a:br>
              <a:rPr lang="sr-Latn-RS" sz="3000" smtClean="0">
                <a:solidFill>
                  <a:srgbClr val="1982AF"/>
                </a:solidFill>
                <a:cs typeface="Avenir LT Std 55 Roman"/>
              </a:rPr>
            </a:b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2253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500" y="1196975"/>
            <a:ext cx="72913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44500" y="1957388"/>
            <a:ext cx="79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r-Latn-RS" b="1">
                <a:cs typeface="Times New Roman" panose="02020603050405020304" pitchFamily="18" charset="0"/>
              </a:rPr>
              <a:t>GeolISS </a:t>
            </a:r>
            <a:r>
              <a:rPr lang="sr-Latn-RS">
                <a:cs typeface="Times New Roman" panose="02020603050405020304" pitchFamily="18" charset="0"/>
              </a:rPr>
              <a:t>je fizički implementiran u okviru ESRI, ArcGIS tehnologije. UML shema je kompajlirana u personal geodatabase (MS Jet 4.0 Engine) i enterprise SDE geodatabase u okviru MS SQL Server-a.</a:t>
            </a: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57550"/>
            <a:ext cx="28368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911475"/>
            <a:ext cx="25955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51263" y="3617913"/>
            <a:ext cx="1944687" cy="901700"/>
            <a:chOff x="3751263" y="3617913"/>
            <a:chExt cx="1944687" cy="901700"/>
          </a:xfrm>
        </p:grpSpPr>
        <p:sp>
          <p:nvSpPr>
            <p:cNvPr id="9" name="Striped Right Arrow 8"/>
            <p:cNvSpPr/>
            <p:nvPr/>
          </p:nvSpPr>
          <p:spPr bwMode="auto">
            <a:xfrm>
              <a:off x="4162425" y="4310063"/>
              <a:ext cx="1185863" cy="209550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Striped Right Arrow 13"/>
            <p:cNvSpPr/>
            <p:nvPr/>
          </p:nvSpPr>
          <p:spPr bwMode="auto">
            <a:xfrm rot="10800000">
              <a:off x="4119563" y="3617913"/>
              <a:ext cx="1185862" cy="209550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 bwMode="auto">
            <a:xfrm>
              <a:off x="3751263" y="3894138"/>
              <a:ext cx="1944687" cy="32385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5"/>
          <p:cNvSpPr>
            <a:spLocks noGrp="1"/>
          </p:cNvSpPr>
          <p:nvPr>
            <p:ph type="title"/>
          </p:nvPr>
        </p:nvSpPr>
        <p:spPr>
          <a:xfrm>
            <a:off x="444500" y="596900"/>
            <a:ext cx="8081963" cy="465138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Arhitektura GeolISS-a</a:t>
            </a:r>
            <a:br>
              <a:rPr lang="sr-Latn-RS" sz="3000" smtClean="0">
                <a:solidFill>
                  <a:srgbClr val="1982AF"/>
                </a:solidFill>
                <a:cs typeface="Avenir LT Std 55 Roman"/>
              </a:rPr>
            </a:b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235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500" y="1196975"/>
            <a:ext cx="72913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r-Latn-RS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04" y="1197744"/>
            <a:ext cx="5753053" cy="39427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5"/>
          <p:cNvSpPr>
            <a:spLocks noGrp="1"/>
          </p:cNvSpPr>
          <p:nvPr>
            <p:ph type="title"/>
          </p:nvPr>
        </p:nvSpPr>
        <p:spPr>
          <a:xfrm>
            <a:off x="444500" y="506413"/>
            <a:ext cx="8331200" cy="484187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Korišćeni standardi</a:t>
            </a: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500" y="3202695"/>
            <a:ext cx="672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dirty="0"/>
              <a:t>Značajan uticaj na projektovanje i implementaciju </a:t>
            </a:r>
            <a:r>
              <a:rPr lang="sr-Latn-RS" dirty="0" err="1"/>
              <a:t>GeolISS</a:t>
            </a:r>
            <a:r>
              <a:rPr lang="sr-Latn-RS" dirty="0"/>
              <a:t>-a imala je </a:t>
            </a:r>
            <a:r>
              <a:rPr lang="sr-Latn-RS" dirty="0" err="1"/>
              <a:t>mplementacija</a:t>
            </a:r>
            <a:r>
              <a:rPr lang="sr-Latn-RS" dirty="0"/>
              <a:t> </a:t>
            </a:r>
            <a:r>
              <a:rPr lang="sr-Latn-RS" dirty="0" err="1"/>
              <a:t>scheme</a:t>
            </a:r>
            <a:r>
              <a:rPr lang="sr-Latn-RS" dirty="0"/>
              <a:t> </a:t>
            </a:r>
            <a:r>
              <a:rPr lang="sr-Latn-RS" dirty="0" err="1"/>
              <a:t>GeoSciML</a:t>
            </a:r>
            <a:r>
              <a:rPr lang="sr-Latn-RS" dirty="0"/>
              <a:t>-a, od strane IUGS-a (</a:t>
            </a:r>
            <a:r>
              <a:rPr lang="en-US" i="1" dirty="0">
                <a:hlinkClick r:id="rId3"/>
              </a:rPr>
              <a:t>www.</a:t>
            </a:r>
            <a:r>
              <a:rPr lang="en-US" b="1" i="1" dirty="0">
                <a:hlinkClick r:id="rId3"/>
              </a:rPr>
              <a:t>geosciml</a:t>
            </a:r>
            <a:r>
              <a:rPr lang="en-US" i="1" dirty="0">
                <a:hlinkClick r:id="rId3"/>
              </a:rPr>
              <a:t>.org</a:t>
            </a:r>
            <a:r>
              <a:rPr lang="sr-Latn-RS" i="1" dirty="0"/>
              <a:t>),</a:t>
            </a:r>
          </a:p>
          <a:p>
            <a:pPr>
              <a:defRPr/>
            </a:pPr>
            <a:r>
              <a:rPr lang="sr-Latn-RS" dirty="0"/>
              <a:t>NGMDB implementacija USGS-a i CGS-a, implementacije informacionih sistema različitih evropskih geoloških zavoda (BRGM, BGS, CGZ i dr.)  </a:t>
            </a: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Content Placeholder 53"/>
          <p:cNvSpPr>
            <a:spLocks noGrp="1"/>
          </p:cNvSpPr>
          <p:nvPr>
            <p:ph idx="1"/>
          </p:nvPr>
        </p:nvSpPr>
        <p:spPr>
          <a:xfrm>
            <a:off x="790575" y="1143000"/>
            <a:ext cx="6586538" cy="2131305"/>
          </a:xfrm>
        </p:spPr>
        <p:txBody>
          <a:bodyPr/>
          <a:lstStyle/>
          <a:p>
            <a:r>
              <a:rPr lang="sr-Latn-RS" sz="2000" dirty="0" smtClean="0"/>
              <a:t>ISO TC211 za standardizaciju geografskih informacija (</a:t>
            </a:r>
            <a:r>
              <a:rPr lang="sr-Latn-RS" sz="2000" i="1" u="sng" dirty="0" smtClean="0">
                <a:hlinkClick r:id="rId4"/>
              </a:rPr>
              <a:t>http://www.isotc211.org</a:t>
            </a:r>
            <a:r>
              <a:rPr lang="sr-Latn-RS" sz="2000" dirty="0" smtClean="0"/>
              <a:t>);    </a:t>
            </a:r>
            <a:endParaRPr sz="2000" dirty="0" smtClean="0"/>
          </a:p>
          <a:p>
            <a:pPr eaLnBrk="1" hangingPunct="1"/>
            <a:r>
              <a:rPr lang="sr-Latn-RS" sz="2000" dirty="0" smtClean="0"/>
              <a:t>ISO 19115, 19139 za standardizaciju </a:t>
            </a:r>
            <a:r>
              <a:rPr lang="sr-Latn-RS" sz="2000" dirty="0" err="1" smtClean="0"/>
              <a:t>metapodataka</a:t>
            </a:r>
            <a:r>
              <a:rPr lang="sr-Latn-RS" sz="2000" dirty="0" smtClean="0"/>
              <a:t>;</a:t>
            </a:r>
            <a:endParaRPr lang="sr-Latn-RS" sz="2000" dirty="0" smtClean="0">
              <a:solidFill>
                <a:srgbClr val="1982AF"/>
              </a:solidFill>
            </a:endParaRPr>
          </a:p>
          <a:p>
            <a:pPr eaLnBrk="1" hangingPunct="1"/>
            <a:r>
              <a:rPr lang="en-GB" sz="2000" dirty="0" err="1" smtClean="0">
                <a:solidFill>
                  <a:srgbClr val="1982AF"/>
                </a:solidFill>
              </a:rPr>
              <a:t>Standardi</a:t>
            </a:r>
            <a:r>
              <a:rPr lang="en-GB" sz="2000" dirty="0" smtClean="0">
                <a:solidFill>
                  <a:srgbClr val="1982AF"/>
                </a:solidFill>
              </a:rPr>
              <a:t> </a:t>
            </a:r>
            <a:r>
              <a:rPr lang="en-GB" sz="2000" dirty="0" err="1" smtClean="0">
                <a:solidFill>
                  <a:srgbClr val="1982AF"/>
                </a:solidFill>
              </a:rPr>
              <a:t>za</a:t>
            </a:r>
            <a:r>
              <a:rPr lang="en-GB" sz="2000" dirty="0" smtClean="0">
                <a:solidFill>
                  <a:srgbClr val="1982AF"/>
                </a:solidFill>
              </a:rPr>
              <a:t> </a:t>
            </a:r>
            <a:r>
              <a:rPr lang="en-GB" sz="2000" dirty="0" err="1" smtClean="0">
                <a:solidFill>
                  <a:srgbClr val="1982AF"/>
                </a:solidFill>
              </a:rPr>
              <a:t>interoperativnost</a:t>
            </a:r>
            <a:r>
              <a:rPr lang="en-GB" sz="2000" dirty="0">
                <a:solidFill>
                  <a:srgbClr val="1982AF"/>
                </a:solidFill>
              </a:rPr>
              <a:t> </a:t>
            </a:r>
            <a:r>
              <a:rPr lang="en-GB" sz="2000" dirty="0" smtClean="0">
                <a:solidFill>
                  <a:srgbClr val="1982AF"/>
                </a:solidFill>
              </a:rPr>
              <a:t>– </a:t>
            </a:r>
            <a:r>
              <a:rPr lang="en-GB" sz="2000" dirty="0" err="1" smtClean="0">
                <a:solidFill>
                  <a:srgbClr val="1982AF"/>
                </a:solidFill>
              </a:rPr>
              <a:t>razmenu</a:t>
            </a:r>
            <a:r>
              <a:rPr lang="en-GB" sz="2000" dirty="0" smtClean="0">
                <a:solidFill>
                  <a:srgbClr val="1982AF"/>
                </a:solidFill>
              </a:rPr>
              <a:t> </a:t>
            </a:r>
            <a:r>
              <a:rPr lang="en-GB" sz="2000" dirty="0" err="1" smtClean="0">
                <a:solidFill>
                  <a:srgbClr val="1982AF"/>
                </a:solidFill>
              </a:rPr>
              <a:t>podataka</a:t>
            </a:r>
            <a:endParaRPr sz="2000" dirty="0" smtClean="0">
              <a:solidFill>
                <a:srgbClr val="1982A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39013" y="1943100"/>
            <a:ext cx="1428750" cy="1830388"/>
            <a:chOff x="7339013" y="1943100"/>
            <a:chExt cx="1428750" cy="1830388"/>
          </a:xfrm>
        </p:grpSpPr>
        <p:pic>
          <p:nvPicPr>
            <p:cNvPr id="25606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548">
              <a:off x="7339013" y="1943100"/>
              <a:ext cx="1428750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575" y="2901950"/>
              <a:ext cx="735013" cy="8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1"/>
          <p:cNvSpPr>
            <a:spLocks noGrp="1"/>
          </p:cNvSpPr>
          <p:nvPr>
            <p:ph type="title"/>
          </p:nvPr>
        </p:nvSpPr>
        <p:spPr>
          <a:xfrm>
            <a:off x="1242225" y="2461189"/>
            <a:ext cx="3378200" cy="2402051"/>
          </a:xfrm>
        </p:spPr>
        <p:txBody>
          <a:bodyPr/>
          <a:lstStyle/>
          <a:p>
            <a:r>
              <a:rPr lang="en-GB" dirty="0" smtClean="0">
                <a:cs typeface="Avenir LT Std 55 Roman"/>
              </a:rPr>
              <a:t>H V A L A !</a:t>
            </a:r>
            <a:br>
              <a:rPr lang="en-GB" dirty="0" smtClean="0">
                <a:cs typeface="Avenir LT Std 55 Roman"/>
              </a:rPr>
            </a:br>
            <a:r>
              <a:rPr lang="en-GB" dirty="0" smtClean="0">
                <a:cs typeface="Avenir LT Std 55 Roman"/>
              </a:rPr>
              <a:t/>
            </a:r>
            <a:br>
              <a:rPr lang="en-GB" dirty="0" smtClean="0">
                <a:cs typeface="Avenir LT Std 55 Roman"/>
              </a:rPr>
            </a:br>
            <a:r>
              <a:rPr lang="en-GB" dirty="0" smtClean="0">
                <a:cs typeface="Avenir LT Std 55 Roman"/>
              </a:rPr>
              <a:t>        </a:t>
            </a:r>
            <a:endParaRPr sz="5000" dirty="0" smtClean="0">
              <a:cs typeface="Avenir LT Std 55 Roman"/>
            </a:endParaRPr>
          </a:p>
        </p:txBody>
      </p:sp>
      <p:pic>
        <p:nvPicPr>
          <p:cNvPr id="26627" name="Picture 5" descr="Fotolia_34907824_Subscription_X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-12700"/>
            <a:ext cx="364966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5630863"/>
            <a:ext cx="5127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519738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 txBox="1">
            <a:spLocks/>
          </p:cNvSpPr>
          <p:nvPr/>
        </p:nvSpPr>
        <p:spPr bwMode="auto">
          <a:xfrm>
            <a:off x="914400" y="3579813"/>
            <a:ext cx="7416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sz="3400" b="1">
                <a:solidFill>
                  <a:srgbClr val="1982AF"/>
                </a:solidFill>
                <a:ea typeface="Avenir LT Std 55 Roman"/>
                <a:cs typeface="Avenir LT Std 55 Roman"/>
              </a:rPr>
              <a:t>Koncept Geolo</a:t>
            </a:r>
            <a:r>
              <a:rPr lang="sr-Latn-RS" sz="3400" b="1">
                <a:solidFill>
                  <a:srgbClr val="1982AF"/>
                </a:solidFill>
                <a:ea typeface="Avenir LT Std 55 Roman"/>
                <a:cs typeface="Avenir LT Std 55 Roman"/>
              </a:rPr>
              <a:t>škog informacionog sistema Srbije (GeolISS)</a:t>
            </a:r>
            <a:endParaRPr lang="en-US" sz="3400" b="1">
              <a:solidFill>
                <a:srgbClr val="1982AF"/>
              </a:solidFill>
              <a:ea typeface="Avenir LT Std 55 Roman"/>
              <a:cs typeface="Avenir LT Std 55 Roman"/>
            </a:endParaRPr>
          </a:p>
        </p:txBody>
      </p:sp>
      <p:sp>
        <p:nvSpPr>
          <p:cNvPr id="14339" name="Title 7"/>
          <p:cNvSpPr txBox="1">
            <a:spLocks/>
          </p:cNvSpPr>
          <p:nvPr/>
        </p:nvSpPr>
        <p:spPr bwMode="auto">
          <a:xfrm>
            <a:off x="931863" y="4767263"/>
            <a:ext cx="7315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r-Latn-RS" sz="1600" b="1">
                <a:solidFill>
                  <a:srgbClr val="6D670F"/>
                </a:solidFill>
                <a:ea typeface="Avenir LT Std 55 Roman"/>
                <a:cs typeface="Avenir LT Std 55 Roman"/>
              </a:rPr>
              <a:t>Autor: Branislav Blagojević</a:t>
            </a:r>
            <a:endParaRPr lang="en-US" sz="1600" b="1">
              <a:solidFill>
                <a:srgbClr val="6D670F"/>
              </a:solidFill>
              <a:ea typeface="Avenir LT Std 55 Roman"/>
              <a:cs typeface="Avenir LT Std 55 Roman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3838"/>
            <a:ext cx="9683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813" y="568325"/>
            <a:ext cx="5167312" cy="344488"/>
          </a:xfrm>
          <a:prstGeom prst="rect">
            <a:avLst/>
          </a:prstGeom>
          <a:noFill/>
          <a:effectLst/>
        </p:spPr>
        <p:txBody>
          <a:bodyPr wrap="none" lIns="0" tIns="0" rIns="0" bIns="0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accent3"/>
                </a:solidFill>
                <a:latin typeface="+mn-lt"/>
                <a:ea typeface="+mn-ea"/>
              </a:rPr>
              <a:t>RUDARSKO 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accent3"/>
                </a:solidFill>
                <a:latin typeface="+mn-lt"/>
                <a:ea typeface="+mn-ea"/>
              </a:rPr>
              <a:t>       GEOLOŠKI</a:t>
            </a:r>
            <a:r>
              <a:rPr lang="sr-Latn-RS" sz="1200" b="1" dirty="0">
                <a:solidFill>
                  <a:schemeClr val="accent3"/>
                </a:solidFill>
                <a:latin typeface="+mn-lt"/>
                <a:ea typeface="+mn-ea"/>
              </a:rPr>
              <a:t> </a:t>
            </a:r>
            <a:r>
              <a:rPr lang="sr-Latn-RS" sz="1400" b="1" dirty="0">
                <a:solidFill>
                  <a:schemeClr val="tx2"/>
                </a:solidFill>
                <a:latin typeface="+mn-lt"/>
                <a:ea typeface="+mn-ea"/>
              </a:rPr>
              <a:t>FAKULTET</a:t>
            </a:r>
            <a:endParaRPr lang="en-US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461125" y="550863"/>
            <a:ext cx="25447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sr-Latn-RS" sz="1400" b="1">
                <a:solidFill>
                  <a:srgbClr val="000000"/>
                </a:solidFill>
              </a:rPr>
              <a:t>Beograd, 20. Novembar 2013.</a:t>
            </a:r>
          </a:p>
          <a:p>
            <a:pPr algn="r">
              <a:lnSpc>
                <a:spcPts val="1800"/>
              </a:lnSpc>
            </a:pPr>
            <a:r>
              <a:rPr lang="sr-Latn-RS" sz="1400" b="1">
                <a:hlinkClick r:id="rId3"/>
              </a:rPr>
              <a:t>http://gisday.rgf.rs</a:t>
            </a:r>
            <a:endParaRPr lang="en-US" sz="1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>
                <a:solidFill>
                  <a:srgbClr val="1982AF"/>
                </a:solidFill>
                <a:cs typeface="Avenir LT Std 55 Roman"/>
              </a:rPr>
              <a:t>Šta je GeolISS?</a:t>
            </a:r>
            <a:endParaRPr smtClean="0">
              <a:solidFill>
                <a:srgbClr val="1982AF"/>
              </a:solidFill>
              <a:cs typeface="Avenir LT Std 55 Roman"/>
            </a:endParaRPr>
          </a:p>
        </p:txBody>
      </p:sp>
      <p:sp>
        <p:nvSpPr>
          <p:cNvPr id="15363" name="Content Placeholder 53"/>
          <p:cNvSpPr>
            <a:spLocks noGrp="1"/>
          </p:cNvSpPr>
          <p:nvPr>
            <p:ph idx="1"/>
          </p:nvPr>
        </p:nvSpPr>
        <p:spPr>
          <a:xfrm>
            <a:off x="914400" y="1776413"/>
            <a:ext cx="6832600" cy="2743200"/>
          </a:xfrm>
        </p:spPr>
        <p:txBody>
          <a:bodyPr/>
          <a:lstStyle/>
          <a:p>
            <a:pPr eaLnBrk="1" hangingPunct="1"/>
            <a:r>
              <a:rPr lang="sr-Latn-RS" smtClean="0">
                <a:solidFill>
                  <a:srgbClr val="1982AF"/>
                </a:solidFill>
              </a:rPr>
              <a:t>Konceptualni </a:t>
            </a:r>
            <a:r>
              <a:rPr lang="en-GB" smtClean="0">
                <a:solidFill>
                  <a:srgbClr val="1982AF"/>
                </a:solidFill>
              </a:rPr>
              <a:t>–</a:t>
            </a:r>
            <a:r>
              <a:rPr lang="sr-Latn-RS" smtClean="0">
                <a:solidFill>
                  <a:srgbClr val="1982AF"/>
                </a:solidFill>
              </a:rPr>
              <a:t> </a:t>
            </a:r>
            <a:r>
              <a:rPr lang="en-GB" smtClean="0">
                <a:solidFill>
                  <a:srgbClr val="1982AF"/>
                </a:solidFill>
              </a:rPr>
              <a:t>sem</a:t>
            </a:r>
            <a:r>
              <a:rPr lang="sr-Latn-RS" smtClean="0">
                <a:solidFill>
                  <a:srgbClr val="1982AF"/>
                </a:solidFill>
              </a:rPr>
              <a:t>a</a:t>
            </a:r>
            <a:r>
              <a:rPr lang="en-GB" smtClean="0">
                <a:solidFill>
                  <a:srgbClr val="1982AF"/>
                </a:solidFill>
              </a:rPr>
              <a:t>nti</a:t>
            </a:r>
            <a:r>
              <a:rPr lang="sr-Latn-RS" smtClean="0">
                <a:solidFill>
                  <a:srgbClr val="1982AF"/>
                </a:solidFill>
              </a:rPr>
              <a:t>čki model GeolISS-a</a:t>
            </a:r>
            <a:endParaRPr smtClean="0">
              <a:solidFill>
                <a:srgbClr val="1982AF"/>
              </a:solidFill>
            </a:endParaRPr>
          </a:p>
          <a:p>
            <a:pPr eaLnBrk="1" hangingPunct="1"/>
            <a:r>
              <a:rPr lang="sr-Latn-RS" smtClean="0">
                <a:solidFill>
                  <a:srgbClr val="1982AF"/>
                </a:solidFill>
              </a:rPr>
              <a:t>Logički okvir implementacije</a:t>
            </a:r>
            <a:endParaRPr smtClean="0">
              <a:solidFill>
                <a:srgbClr val="1982AF"/>
              </a:solidFill>
            </a:endParaRPr>
          </a:p>
          <a:p>
            <a:pPr eaLnBrk="1" hangingPunct="1"/>
            <a:r>
              <a:rPr lang="sr-Latn-RS" smtClean="0">
                <a:solidFill>
                  <a:srgbClr val="1982AF"/>
                </a:solidFill>
              </a:rPr>
              <a:t>Fizička/tehnološka platforma implementacije</a:t>
            </a:r>
          </a:p>
          <a:p>
            <a:pPr eaLnBrk="1" hangingPunct="1"/>
            <a:r>
              <a:rPr lang="sr-Latn-RS" smtClean="0">
                <a:solidFill>
                  <a:srgbClr val="1982AF"/>
                </a:solidFill>
              </a:rPr>
              <a:t>Arhitektura GeolISS-a</a:t>
            </a:r>
            <a:endParaRPr smtClean="0">
              <a:solidFill>
                <a:srgbClr val="1982AF"/>
              </a:solidFill>
            </a:endParaRPr>
          </a:p>
          <a:p>
            <a:pPr eaLnBrk="1" hangingPunct="1"/>
            <a:r>
              <a:rPr lang="sr-Latn-RS" smtClean="0">
                <a:solidFill>
                  <a:srgbClr val="1982AF"/>
                </a:solidFill>
              </a:rPr>
              <a:t>Standardi</a:t>
            </a:r>
            <a:endParaRPr smtClean="0">
              <a:solidFill>
                <a:srgbClr val="1982AF"/>
              </a:solidFill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914400" y="411163"/>
            <a:ext cx="73787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sr-Latn-RS" dirty="0" err="1" smtClean="0">
                <a:latin typeface="+mn-lt"/>
                <a:cs typeface="Times New Roman" panose="02020603050405020304" pitchFamily="18" charset="0"/>
              </a:rPr>
              <a:t>GeolISS</a:t>
            </a:r>
            <a:r>
              <a:rPr lang="sr-Latn-RS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+mn-lt"/>
                <a:cs typeface="Times New Roman" panose="02020603050405020304" pitchFamily="18" charset="0"/>
              </a:rPr>
              <a:t>predstavlja repozitorijum za digitalno arhiviranje, pretraživanje, analizu i vizuelizaciju geoloških podataka.</a:t>
            </a:r>
          </a:p>
          <a:p>
            <a:pPr>
              <a:defRPr/>
            </a:pPr>
            <a:endParaRPr lang="sr-Latn-RS" dirty="0" smtClean="0">
              <a:latin typeface="+mn-lt"/>
            </a:endParaRPr>
          </a:p>
          <a:p>
            <a:pPr>
              <a:defRPr/>
            </a:pPr>
            <a:r>
              <a:rPr lang="sr-Latn-RS" dirty="0" smtClean="0">
                <a:latin typeface="+mn-lt"/>
                <a:cs typeface="Times New Roman" panose="02020603050405020304" pitchFamily="18" charset="0"/>
              </a:rPr>
              <a:t>Cilj implementacije bio je u omogućavanju integrisanja postojećih, arhivskih, geoloških podataka, publikovanih karata različitih razmera, podataka koji se trenutno prikupljaju, kao i </a:t>
            </a:r>
            <a:r>
              <a:rPr lang="sr-Latn-RS" dirty="0" err="1" smtClean="0">
                <a:latin typeface="+mn-lt"/>
                <a:cs typeface="Times New Roman" panose="02020603050405020304" pitchFamily="18" charset="0"/>
              </a:rPr>
              <a:t>Web</a:t>
            </a:r>
            <a:r>
              <a:rPr lang="sr-Latn-RS" dirty="0" smtClean="0">
                <a:latin typeface="+mn-lt"/>
                <a:cs typeface="Times New Roman" panose="02020603050405020304" pitchFamily="18" charset="0"/>
              </a:rPr>
              <a:t> publikovanje. 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517900"/>
            <a:ext cx="24907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6857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813050"/>
            <a:ext cx="23590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rved Up Arrow 11"/>
          <p:cNvSpPr/>
          <p:nvPr/>
        </p:nvSpPr>
        <p:spPr bwMode="auto">
          <a:xfrm rot="11322788">
            <a:off x="2168525" y="3671888"/>
            <a:ext cx="4038600" cy="538162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4" name="Curved Down Arrow 13"/>
          <p:cNvSpPr/>
          <p:nvPr/>
        </p:nvSpPr>
        <p:spPr bwMode="auto">
          <a:xfrm rot="11756155">
            <a:off x="827088" y="4618038"/>
            <a:ext cx="2832100" cy="57308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6" name="Curved Up Arrow 15"/>
          <p:cNvSpPr/>
          <p:nvPr/>
        </p:nvSpPr>
        <p:spPr bwMode="auto">
          <a:xfrm rot="10308315">
            <a:off x="2005013" y="2546350"/>
            <a:ext cx="2695575" cy="533400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1639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9416">
            <a:off x="3419475" y="4146550"/>
            <a:ext cx="17573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5"/>
          <p:cNvSpPr>
            <a:spLocks noGrp="1"/>
          </p:cNvSpPr>
          <p:nvPr>
            <p:ph type="title"/>
          </p:nvPr>
        </p:nvSpPr>
        <p:spPr>
          <a:xfrm>
            <a:off x="444500" y="506413"/>
            <a:ext cx="8331200" cy="484187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Konceptualni – semantički model GeolISS-a</a:t>
            </a: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195388"/>
            <a:ext cx="8401050" cy="3740150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5"/>
          <p:cNvSpPr>
            <a:spLocks noGrp="1"/>
          </p:cNvSpPr>
          <p:nvPr>
            <p:ph type="title"/>
          </p:nvPr>
        </p:nvSpPr>
        <p:spPr>
          <a:xfrm>
            <a:off x="444500" y="506413"/>
            <a:ext cx="8331200" cy="484187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Konceptualni – semantički model GeolISS-a</a:t>
            </a: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444500" y="1125538"/>
            <a:ext cx="6845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r-Latn-RS" b="1" dirty="0">
                <a:cs typeface="Times New Roman" panose="02020603050405020304" pitchFamily="18" charset="0"/>
              </a:rPr>
              <a:t>Koncept</a:t>
            </a:r>
            <a:r>
              <a:rPr lang="sr-Latn-RS" dirty="0">
                <a:cs typeface="Times New Roman" panose="02020603050405020304" pitchFamily="18" charset="0"/>
              </a:rPr>
              <a:t> predstavlja jezgro </a:t>
            </a:r>
            <a:r>
              <a:rPr lang="sr-Latn-RS" dirty="0" err="1">
                <a:cs typeface="Times New Roman" panose="02020603050405020304" pitchFamily="18" charset="0"/>
              </a:rPr>
              <a:t>geolISS</a:t>
            </a:r>
            <a:r>
              <a:rPr lang="sr-Latn-RS" dirty="0">
                <a:cs typeface="Times New Roman" panose="02020603050405020304" pitchFamily="18" charset="0"/>
              </a:rPr>
              <a:t>-a preko koga se vrši </a:t>
            </a:r>
            <a:r>
              <a:rPr lang="sr-Latn-RS" dirty="0" err="1">
                <a:cs typeface="Times New Roman" panose="02020603050405020304" pitchFamily="18" charset="0"/>
              </a:rPr>
              <a:t>validacija</a:t>
            </a:r>
            <a:r>
              <a:rPr lang="sr-Latn-RS" dirty="0">
                <a:cs typeface="Times New Roman" panose="02020603050405020304" pitchFamily="18" charset="0"/>
              </a:rPr>
              <a:t>, klasifikacija i specifikacija vrednosti atributa </a:t>
            </a:r>
            <a:r>
              <a:rPr lang="sr-Latn-RS" dirty="0">
                <a:solidFill>
                  <a:srgbClr val="FF0000"/>
                </a:solidFill>
                <a:cs typeface="Times New Roman" panose="02020603050405020304" pitchFamily="18" charset="0"/>
              </a:rPr>
              <a:t>svojstava opserviranog i interpretiranog</a:t>
            </a:r>
            <a:r>
              <a:rPr lang="sr-Latn-RS" dirty="0">
                <a:cs typeface="Times New Roman" panose="02020603050405020304" pitchFamily="18" charset="0"/>
              </a:rPr>
              <a:t>. Takva uloga koncepta omogućena je </a:t>
            </a:r>
            <a:r>
              <a:rPr lang="sr-Latn-RS" i="1" dirty="0">
                <a:cs typeface="Times New Roman" panose="02020603050405020304" pitchFamily="18" charset="0"/>
              </a:rPr>
              <a:t>agregacijom</a:t>
            </a:r>
            <a:r>
              <a:rPr lang="sr-Latn-RS" dirty="0">
                <a:cs typeface="Times New Roman" panose="02020603050405020304" pitchFamily="18" charset="0"/>
              </a:rPr>
              <a:t> geoloških rečnika: </a:t>
            </a:r>
            <a:r>
              <a:rPr lang="sr-Latn-RS" dirty="0" err="1">
                <a:cs typeface="Times New Roman" panose="02020603050405020304" pitchFamily="18" charset="0"/>
              </a:rPr>
              <a:t>petrološke</a:t>
            </a:r>
            <a:r>
              <a:rPr lang="sr-Latn-RS" dirty="0">
                <a:cs typeface="Times New Roman" panose="02020603050405020304" pitchFamily="18" charset="0"/>
              </a:rPr>
              <a:t> klasifikacije, mineraloške </a:t>
            </a:r>
            <a:r>
              <a:rPr lang="sr-Latn-RS" dirty="0" err="1" smtClean="0">
                <a:cs typeface="Times New Roman" panose="02020603050405020304" pitchFamily="18" charset="0"/>
              </a:rPr>
              <a:t>klasifikacij</a:t>
            </a:r>
            <a:r>
              <a:rPr lang="en-GB" dirty="0" smtClean="0">
                <a:cs typeface="Times New Roman" panose="02020603050405020304" pitchFamily="18" charset="0"/>
              </a:rPr>
              <a:t>e</a:t>
            </a:r>
            <a:r>
              <a:rPr lang="sr-Latn-RS" dirty="0" smtClean="0">
                <a:cs typeface="Times New Roman" panose="02020603050405020304" pitchFamily="18" charset="0"/>
              </a:rPr>
              <a:t>, </a:t>
            </a:r>
            <a:r>
              <a:rPr lang="sr-Latn-RS" dirty="0" err="1">
                <a:cs typeface="Times New Roman" panose="02020603050405020304" pitchFamily="18" charset="0"/>
              </a:rPr>
              <a:t>geohronološke</a:t>
            </a:r>
            <a:r>
              <a:rPr lang="sr-Latn-RS" dirty="0"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cs typeface="Times New Roman" panose="02020603050405020304" pitchFamily="18" charset="0"/>
              </a:rPr>
              <a:t>skale</a:t>
            </a:r>
            <a:r>
              <a:rPr lang="en-GB" dirty="0" smtClean="0">
                <a:cs typeface="Times New Roman" panose="02020603050405020304" pitchFamily="18" charset="0"/>
              </a:rPr>
              <a:t>,</a:t>
            </a:r>
            <a:r>
              <a:rPr lang="sr-Latn-RS" dirty="0" smtClean="0">
                <a:cs typeface="Times New Roman" panose="02020603050405020304" pitchFamily="18" charset="0"/>
              </a:rPr>
              <a:t> leksikona </a:t>
            </a:r>
            <a:r>
              <a:rPr lang="sr-Latn-RS" dirty="0">
                <a:cs typeface="Times New Roman" panose="02020603050405020304" pitchFamily="18" charset="0"/>
              </a:rPr>
              <a:t>kartiranih </a:t>
            </a:r>
            <a:r>
              <a:rPr lang="sr-Latn-RS" dirty="0" smtClean="0">
                <a:cs typeface="Times New Roman" panose="02020603050405020304" pitchFamily="18" charset="0"/>
              </a:rPr>
              <a:t>jedinica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i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dr</a:t>
            </a:r>
            <a:r>
              <a:rPr lang="sr-Latn-RS" dirty="0" smtClean="0">
                <a:cs typeface="Times New Roman" panose="02020603050405020304" pitchFamily="18" charset="0"/>
              </a:rPr>
              <a:t>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4500" y="3167063"/>
            <a:ext cx="6845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r-Latn-RS" b="1" dirty="0">
                <a:cs typeface="Times New Roman" panose="02020603050405020304" pitchFamily="18" charset="0"/>
              </a:rPr>
              <a:t>Opservacije</a:t>
            </a:r>
            <a:r>
              <a:rPr lang="sr-Latn-RS" dirty="0">
                <a:cs typeface="Times New Roman" panose="02020603050405020304" pitchFamily="18" charset="0"/>
              </a:rPr>
              <a:t> su implementirane za zapis rezultata opserviran</a:t>
            </a:r>
            <a:r>
              <a:rPr lang="en-US" dirty="0" err="1">
                <a:cs typeface="Times New Roman" panose="02020603050405020304" pitchFamily="18" charset="0"/>
              </a:rPr>
              <a:t>ih</a:t>
            </a:r>
            <a:r>
              <a:rPr lang="sr-Latn-RS" dirty="0">
                <a:cs typeface="Times New Roman" panose="02020603050405020304" pitchFamily="18" charset="0"/>
              </a:rPr>
              <a:t> i/ili </a:t>
            </a:r>
            <a:r>
              <a:rPr lang="sr-Latn-RS" dirty="0" err="1" smtClean="0">
                <a:cs typeface="Times New Roman" panose="02020603050405020304" pitchFamily="18" charset="0"/>
              </a:rPr>
              <a:t>merenih</a:t>
            </a:r>
            <a:r>
              <a:rPr lang="sr-Latn-RS" dirty="0" smtClean="0">
                <a:cs typeface="Times New Roman" panose="02020603050405020304" pitchFamily="18" charset="0"/>
              </a:rPr>
              <a:t> </a:t>
            </a:r>
            <a:r>
              <a:rPr lang="sr-Latn-RS" dirty="0">
                <a:cs typeface="Times New Roman" panose="02020603050405020304" pitchFamily="18" charset="0"/>
              </a:rPr>
              <a:t>svojstava, odnosno kao osnova za klasifikaciju i interpretaciju geoloških karakteristika. Svako opservirano svojstvo moguće je izraziti kvalitativno, kvantitativno, fotografijom i/ili skicom ili geometrijskim oblikom. Pri tom se </a:t>
            </a:r>
            <a:r>
              <a:rPr lang="en-GB" dirty="0" err="1" smtClean="0">
                <a:cs typeface="Times New Roman" panose="02020603050405020304" pitchFamily="18" charset="0"/>
              </a:rPr>
              <a:t>kvalitativne</a:t>
            </a:r>
            <a:r>
              <a:rPr lang="sr-Latn-RS" dirty="0" smtClean="0">
                <a:cs typeface="Times New Roman" panose="02020603050405020304" pitchFamily="18" charset="0"/>
              </a:rPr>
              <a:t> </a:t>
            </a:r>
            <a:r>
              <a:rPr lang="sr-Latn-RS" dirty="0">
                <a:cs typeface="Times New Roman" panose="02020603050405020304" pitchFamily="18" charset="0"/>
              </a:rPr>
              <a:t>vrednosti svojstava verifikuje preko koncepta, tj. rečnika.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84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86125"/>
            <a:ext cx="14684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272105"/>
            <a:ext cx="1358900" cy="14610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5"/>
          <p:cNvSpPr>
            <a:spLocks noGrp="1"/>
          </p:cNvSpPr>
          <p:nvPr>
            <p:ph type="title"/>
          </p:nvPr>
        </p:nvSpPr>
        <p:spPr>
          <a:xfrm>
            <a:off x="444500" y="506413"/>
            <a:ext cx="8331200" cy="484187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Konceptualni – semantički model GeolISS-a</a:t>
            </a:r>
            <a:endParaRPr sz="300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500" y="1196975"/>
            <a:ext cx="62023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Prostorni entiteti </a:t>
            </a:r>
            <a:r>
              <a:rPr lang="sr-Latn-R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 tretirani kao lokacije opservacija i opservirani ili interpretirani geološki entiteti u realnom geografskom prostoru.</a:t>
            </a: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44" y="1073981"/>
            <a:ext cx="1379362" cy="1051441"/>
          </a:xfrm>
          <a:prstGeom prst="rect">
            <a:avLst/>
          </a:prstGeom>
          <a:ln>
            <a:noFill/>
          </a:ln>
          <a:effectLst>
            <a:glow rad="127000">
              <a:srgbClr val="92D050">
                <a:alpha val="49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4500" y="2527300"/>
            <a:ext cx="620236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Opis </a:t>
            </a:r>
            <a:r>
              <a:rPr lang="sr-Latn-R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je implementiran kao instance opservacija i interpretacija</a:t>
            </a: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koncepta</a:t>
            </a:r>
            <a:r>
              <a:rPr lang="sr-Latn-R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Svaka instanca je skup atributa dodeljenih geološkom entitetu.</a:t>
            </a: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343150"/>
            <a:ext cx="11731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444500" y="3856038"/>
            <a:ext cx="62023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r-Latn-RS" b="1" dirty="0" err="1">
                <a:cs typeface="Times New Roman" panose="02020603050405020304" pitchFamily="18" charset="0"/>
              </a:rPr>
              <a:t>Metapodaci</a:t>
            </a:r>
            <a:r>
              <a:rPr lang="sr-Latn-RS" b="1" dirty="0">
                <a:cs typeface="Times New Roman" panose="02020603050405020304" pitchFamily="18" charset="0"/>
              </a:rPr>
              <a:t> </a:t>
            </a:r>
            <a:r>
              <a:rPr lang="sr-Latn-RS" dirty="0">
                <a:cs typeface="Times New Roman" panose="02020603050405020304" pitchFamily="18" charset="0"/>
              </a:rPr>
              <a:t>su implementirani u nameri evidentiranja intelektualnog i fizičkog izvora podataka, kao i podataka preuzetih iz literature</a:t>
            </a:r>
            <a:r>
              <a:rPr lang="sr-Latn-RS" b="1" dirty="0">
                <a:cs typeface="Times New Roman" panose="02020603050405020304" pitchFamily="18" charset="0"/>
              </a:rPr>
              <a:t>.</a:t>
            </a:r>
            <a:endParaRPr lang="en-US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44" y="3855307"/>
            <a:ext cx="1446716" cy="10997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5"/>
          <p:cNvSpPr>
            <a:spLocks noGrp="1"/>
          </p:cNvSpPr>
          <p:nvPr>
            <p:ph type="title"/>
          </p:nvPr>
        </p:nvSpPr>
        <p:spPr>
          <a:xfrm>
            <a:off x="444500" y="290557"/>
            <a:ext cx="8331200" cy="1000422"/>
          </a:xfrm>
        </p:spPr>
        <p:txBody>
          <a:bodyPr/>
          <a:lstStyle/>
          <a:p>
            <a:r>
              <a:rPr lang="sr-Latn-RS" sz="3000" dirty="0" smtClean="0">
                <a:solidFill>
                  <a:srgbClr val="1982AF"/>
                </a:solidFill>
                <a:cs typeface="Avenir LT Std 55 Roman"/>
              </a:rPr>
              <a:t/>
            </a:r>
            <a:br>
              <a:rPr lang="sr-Latn-RS" sz="3000" dirty="0" smtClean="0">
                <a:solidFill>
                  <a:srgbClr val="1982AF"/>
                </a:solidFill>
                <a:cs typeface="Avenir LT Std 55 Roman"/>
              </a:rPr>
            </a:br>
            <a:r>
              <a:rPr sz="3000" dirty="0" err="1" smtClean="0">
                <a:solidFill>
                  <a:srgbClr val="1982AF"/>
                </a:solidFill>
                <a:cs typeface="Avenir LT Std 55 Roman"/>
              </a:rPr>
              <a:t>Logi</a:t>
            </a:r>
            <a:r>
              <a:rPr lang="sr-Latn-RS" sz="3000" dirty="0" err="1" smtClean="0">
                <a:solidFill>
                  <a:srgbClr val="1982AF"/>
                </a:solidFill>
                <a:cs typeface="Avenir LT Std 55 Roman"/>
              </a:rPr>
              <a:t>čki</a:t>
            </a:r>
            <a:r>
              <a:rPr lang="sr-Latn-RS" sz="3000" dirty="0" smtClean="0">
                <a:solidFill>
                  <a:srgbClr val="1982AF"/>
                </a:solidFill>
                <a:cs typeface="Avenir LT Std 55 Roman"/>
              </a:rPr>
              <a:t> model </a:t>
            </a:r>
            <a:r>
              <a:rPr lang="sr-Latn-RS" sz="3000" dirty="0" err="1" smtClean="0">
                <a:solidFill>
                  <a:srgbClr val="1982AF"/>
                </a:solidFill>
                <a:cs typeface="Avenir LT Std 55 Roman"/>
              </a:rPr>
              <a:t>GeolISS</a:t>
            </a:r>
            <a:r>
              <a:rPr lang="sr-Latn-RS" sz="3000" dirty="0" smtClean="0">
                <a:solidFill>
                  <a:srgbClr val="1982AF"/>
                </a:solidFill>
                <a:cs typeface="Avenir LT Std 55 Roman"/>
              </a:rPr>
              <a:t>-a</a:t>
            </a:r>
            <a:endParaRPr sz="3000" dirty="0"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2048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444500" y="1268710"/>
            <a:ext cx="6202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r-Latn-RS" b="1" dirty="0">
              <a:cs typeface="Times New Roman" panose="02020603050405020304" pitchFamily="18" charset="0"/>
            </a:endParaRPr>
          </a:p>
          <a:p>
            <a:endParaRPr lang="sr-Latn-RS" b="1" dirty="0">
              <a:cs typeface="Times New Roman" panose="02020603050405020304" pitchFamily="18" charset="0"/>
            </a:endParaRPr>
          </a:p>
          <a:p>
            <a:endParaRPr lang="sr-Latn-RS" b="1" dirty="0">
              <a:cs typeface="Times New Roman" panose="02020603050405020304" pitchFamily="18" charset="0"/>
            </a:endParaRPr>
          </a:p>
          <a:p>
            <a:r>
              <a:rPr lang="sr-Latn-RS" b="1" dirty="0">
                <a:cs typeface="Times New Roman" panose="02020603050405020304" pitchFamily="18" charset="0"/>
              </a:rPr>
              <a:t>Logički model – </a:t>
            </a:r>
            <a:r>
              <a:rPr lang="sr-Latn-RS" dirty="0" err="1">
                <a:cs typeface="Times New Roman" panose="02020603050405020304" pitchFamily="18" charset="0"/>
              </a:rPr>
              <a:t>formalizovanje</a:t>
            </a:r>
            <a:r>
              <a:rPr lang="sr-Latn-RS" dirty="0">
                <a:cs typeface="Times New Roman" panose="02020603050405020304" pitchFamily="18" charset="0"/>
              </a:rPr>
              <a:t> konceptualne sheme  uređivanjem interne strukture kroz </a:t>
            </a:r>
            <a:r>
              <a:rPr lang="sr-Latn-RS" dirty="0" err="1">
                <a:cs typeface="Times New Roman" panose="02020603050405020304" pitchFamily="18" charset="0"/>
              </a:rPr>
              <a:t>kardinalnost</a:t>
            </a:r>
            <a:r>
              <a:rPr lang="sr-Latn-RS" dirty="0">
                <a:cs typeface="Times New Roman" panose="02020603050405020304" pitchFamily="18" charset="0"/>
              </a:rPr>
              <a:t>/asocijativnost logički i/ili tematski srodnih grupa podataka.</a:t>
            </a:r>
          </a:p>
          <a:p>
            <a:endParaRPr lang="sr-Latn-RS" dirty="0">
              <a:cs typeface="Times New Roman" panose="02020603050405020304" pitchFamily="18" charset="0"/>
            </a:endParaRPr>
          </a:p>
          <a:p>
            <a:endParaRPr lang="sr-Latn-RS" dirty="0">
              <a:cs typeface="Times New Roman" panose="02020603050405020304" pitchFamily="18" charset="0"/>
            </a:endParaRPr>
          </a:p>
          <a:p>
            <a:r>
              <a:rPr lang="sr-Latn-RS" dirty="0">
                <a:cs typeface="Times New Roman" panose="02020603050405020304" pitchFamily="18" charset="0"/>
              </a:rPr>
              <a:t>Tehnološki zavistan od RDBMS-a (MS </a:t>
            </a:r>
            <a:r>
              <a:rPr lang="sr-Latn-RS" dirty="0" err="1">
                <a:cs typeface="Times New Roman" panose="02020603050405020304" pitchFamily="18" charset="0"/>
              </a:rPr>
              <a:t>Sql</a:t>
            </a:r>
            <a:r>
              <a:rPr lang="sr-Latn-RS" dirty="0">
                <a:cs typeface="Times New Roman" panose="02020603050405020304" pitchFamily="18" charset="0"/>
              </a:rPr>
              <a:t> Server + ESRI UML Profil)</a:t>
            </a:r>
          </a:p>
          <a:p>
            <a:r>
              <a:rPr lang="sr-Latn-RS" dirty="0">
                <a:cs typeface="Times New Roman" panose="02020603050405020304" pitchFamily="18" charset="0"/>
              </a:rPr>
              <a:t>    </a:t>
            </a:r>
            <a:endParaRPr lang="en-US" dirty="0">
              <a:cs typeface="Times New Roman" panose="02020603050405020304" pitchFamily="18" charset="0"/>
            </a:endParaRPr>
          </a:p>
        </p:txBody>
      </p:sp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630988" y="1949450"/>
            <a:ext cx="2144712" cy="2649538"/>
            <a:chOff x="6631489" y="1949728"/>
            <a:chExt cx="2144211" cy="2649848"/>
          </a:xfrm>
        </p:grpSpPr>
        <p:pic>
          <p:nvPicPr>
            <p:cNvPr id="2048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489" y="1949728"/>
              <a:ext cx="2144211" cy="216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819" y="3526670"/>
              <a:ext cx="866156" cy="71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559" y="4194120"/>
              <a:ext cx="906070" cy="40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9000"/>
                <a:lumOff val="11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1000">
              <a:schemeClr val="tx1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5"/>
          <p:cNvSpPr>
            <a:spLocks noGrp="1"/>
          </p:cNvSpPr>
          <p:nvPr>
            <p:ph type="title"/>
          </p:nvPr>
        </p:nvSpPr>
        <p:spPr>
          <a:xfrm>
            <a:off x="828675" y="250825"/>
            <a:ext cx="7315200" cy="484188"/>
          </a:xfrm>
        </p:spPr>
        <p:txBody>
          <a:bodyPr/>
          <a:lstStyle/>
          <a:p>
            <a:r>
              <a:rPr lang="sr-Latn-RS" sz="3000" smtClean="0">
                <a:solidFill>
                  <a:srgbClr val="1982AF"/>
                </a:solidFill>
                <a:cs typeface="Avenir LT Std 55 Roman"/>
              </a:rPr>
              <a:t>Logički model – deo</a:t>
            </a:r>
            <a:r>
              <a:rPr lang="sr-Latn-RS" smtClean="0">
                <a:solidFill>
                  <a:srgbClr val="1982AF"/>
                </a:solidFill>
                <a:cs typeface="Avenir LT Std 55 Roman"/>
              </a:rPr>
              <a:t/>
            </a:r>
            <a:br>
              <a:rPr lang="sr-Latn-RS" smtClean="0">
                <a:solidFill>
                  <a:srgbClr val="1982AF"/>
                </a:solidFill>
                <a:cs typeface="Avenir LT Std 55 Roman"/>
              </a:rPr>
            </a:br>
            <a:endParaRPr smtClean="0">
              <a:solidFill>
                <a:srgbClr val="1982AF"/>
              </a:solidFill>
              <a:cs typeface="Avenir LT Std 55 Roman"/>
            </a:endParaRPr>
          </a:p>
        </p:txBody>
      </p:sp>
      <p:pic>
        <p:nvPicPr>
          <p:cNvPr id="2150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96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35013"/>
            <a:ext cx="7316788" cy="4484687"/>
          </a:xfrm>
          <a:prstGeom prst="rect">
            <a:avLst/>
          </a:prstGeom>
          <a:gradFill>
            <a:gsLst>
              <a:gs pos="23000">
                <a:schemeClr val="bg1"/>
              </a:gs>
              <a:gs pos="56000">
                <a:schemeClr val="tx2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tional_Corporate_PPT_Template-Arial">
  <a:themeElements>
    <a:clrScheme name="GISday">
      <a:dk1>
        <a:srgbClr val="1982AF"/>
      </a:dk1>
      <a:lt1>
        <a:sysClr val="window" lastClr="FFFFFF"/>
      </a:lt1>
      <a:dk2>
        <a:srgbClr val="163E66"/>
      </a:dk2>
      <a:lt2>
        <a:srgbClr val="C5E6EE"/>
      </a:lt2>
      <a:accent1>
        <a:srgbClr val="C3DA7A"/>
      </a:accent1>
      <a:accent2>
        <a:srgbClr val="207366"/>
      </a:accent2>
      <a:accent3>
        <a:srgbClr val="3D9775"/>
      </a:accent3>
      <a:accent4>
        <a:srgbClr val="BAB167"/>
      </a:accent4>
      <a:accent5>
        <a:srgbClr val="038A9D"/>
      </a:accent5>
      <a:accent6>
        <a:srgbClr val="DBCE1E"/>
      </a:accent6>
      <a:hlink>
        <a:srgbClr val="58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ISDay Template" id="{B0800E5F-E4F2-4BD4-86B9-E3CED3B84D99}" vid="{99829CA5-E484-463F-B0B9-7840A7A4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GISDay Template</Template>
  <TotalTime>845</TotalTime>
  <Words>417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ＭＳ Ｐゴシック</vt:lpstr>
      <vt:lpstr>Avenir LT Std 55 Roman</vt:lpstr>
      <vt:lpstr>Lucida Grande</vt:lpstr>
      <vt:lpstr>Avenir LT Std 65 Medium</vt:lpstr>
      <vt:lpstr>Calibri</vt:lpstr>
      <vt:lpstr>Times New Roman</vt:lpstr>
      <vt:lpstr>Optional_Corporate_PPT_Template-Arial</vt:lpstr>
      <vt:lpstr>PowerPoint Presentation</vt:lpstr>
      <vt:lpstr>PowerPoint Presentation</vt:lpstr>
      <vt:lpstr>Šta je GeolISS?</vt:lpstr>
      <vt:lpstr>PowerPoint Presentation</vt:lpstr>
      <vt:lpstr>Konceptualni – semantički model GeolISS-a</vt:lpstr>
      <vt:lpstr>Konceptualni – semantički model GeolISS-a</vt:lpstr>
      <vt:lpstr>Konceptualni – semantički model GeolISS-a</vt:lpstr>
      <vt:lpstr> Logički model GeolISS-a</vt:lpstr>
      <vt:lpstr>Logički model – deo </vt:lpstr>
      <vt:lpstr>Tehnološka platforma implementacije GeolISS-a </vt:lpstr>
      <vt:lpstr>Arhitektura GeolISS-a </vt:lpstr>
      <vt:lpstr>Korišćeni standardi</vt:lpstr>
      <vt:lpstr>H V A L A !       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Blagojevic</dc:creator>
  <cp:lastModifiedBy>Branislav Blagojevic</cp:lastModifiedBy>
  <cp:revision>86</cp:revision>
  <cp:lastPrinted>2011-02-10T16:43:45Z</cp:lastPrinted>
  <dcterms:created xsi:type="dcterms:W3CDTF">2013-11-15T21:16:50Z</dcterms:created>
  <dcterms:modified xsi:type="dcterms:W3CDTF">2013-11-19T23:53:02Z</dcterms:modified>
</cp:coreProperties>
</file>