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5549" r:id="rId1"/>
  </p:sldMasterIdLst>
  <p:notesMasterIdLst>
    <p:notesMasterId r:id="rId33"/>
  </p:notesMasterIdLst>
  <p:sldIdLst>
    <p:sldId id="256" r:id="rId2"/>
    <p:sldId id="264" r:id="rId3"/>
    <p:sldId id="340" r:id="rId4"/>
    <p:sldId id="339" r:id="rId5"/>
    <p:sldId id="341" r:id="rId6"/>
    <p:sldId id="343" r:id="rId7"/>
    <p:sldId id="342" r:id="rId8"/>
    <p:sldId id="344" r:id="rId9"/>
    <p:sldId id="345" r:id="rId10"/>
    <p:sldId id="346" r:id="rId11"/>
    <p:sldId id="347" r:id="rId12"/>
    <p:sldId id="366" r:id="rId13"/>
    <p:sldId id="348" r:id="rId14"/>
    <p:sldId id="349" r:id="rId15"/>
    <p:sldId id="350" r:id="rId16"/>
    <p:sldId id="351" r:id="rId17"/>
    <p:sldId id="352" r:id="rId18"/>
    <p:sldId id="353" r:id="rId19"/>
    <p:sldId id="354" r:id="rId20"/>
    <p:sldId id="355" r:id="rId21"/>
    <p:sldId id="356" r:id="rId22"/>
    <p:sldId id="357" r:id="rId23"/>
    <p:sldId id="358" r:id="rId24"/>
    <p:sldId id="359" r:id="rId25"/>
    <p:sldId id="360" r:id="rId26"/>
    <p:sldId id="361" r:id="rId27"/>
    <p:sldId id="362" r:id="rId28"/>
    <p:sldId id="363" r:id="rId29"/>
    <p:sldId id="364" r:id="rId30"/>
    <p:sldId id="365" r:id="rId31"/>
    <p:sldId id="311" r:id="rId32"/>
  </p:sldIdLst>
  <p:sldSz cx="9144000" cy="6858000" type="screen4x3"/>
  <p:notesSz cx="6997700" cy="9271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srgbClr val="FF0000"/>
    </p:penClr>
  </p:showPr>
  <p:clrMru>
    <a:srgbClr val="000000"/>
    <a:srgbClr val="F9FFF1"/>
    <a:srgbClr val="F6F7F2"/>
    <a:srgbClr val="1982AF"/>
    <a:srgbClr val="B9E0F7"/>
    <a:srgbClr val="D1E391"/>
    <a:srgbClr val="35AC46"/>
    <a:srgbClr val="00B9F2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7981" autoAdjust="0"/>
    <p:restoredTop sz="77321" autoAdjust="0"/>
  </p:normalViewPr>
  <p:slideViewPr>
    <p:cSldViewPr snapToGrid="0">
      <p:cViewPr>
        <p:scale>
          <a:sx n="40" d="100"/>
          <a:sy n="40" d="100"/>
        </p:scale>
        <p:origin x="-222" y="-318"/>
      </p:cViewPr>
      <p:guideLst>
        <p:guide orient="horz" pos="3228"/>
        <p:guide orient="horz" pos="3889"/>
        <p:guide orient="horz" pos="1266"/>
        <p:guide pos="576"/>
        <p:guide pos="5184"/>
      </p:guideLst>
    </p:cSldViewPr>
  </p:slideViewPr>
  <p:outlineViewPr>
    <p:cViewPr>
      <p:scale>
        <a:sx n="33" d="100"/>
        <a:sy n="33" d="100"/>
      </p:scale>
      <p:origin x="0" y="265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1.wmf"/><Relationship Id="rId1" Type="http://schemas.openxmlformats.org/officeDocument/2006/relationships/image" Target="../media/image6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2125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63988" y="0"/>
            <a:ext cx="3032125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97182E63-B2FC-4CA2-8CB0-AA2EE1B5A874}" type="datetimeFigureOut">
              <a:rPr lang="en-US"/>
              <a:pPr>
                <a:defRPr/>
              </a:pPr>
              <a:t>11/20/2013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5325"/>
            <a:ext cx="4635500" cy="3476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0088" y="4403725"/>
            <a:ext cx="5597525" cy="4171950"/>
          </a:xfrm>
          <a:prstGeom prst="rect">
            <a:avLst/>
          </a:prstGeom>
        </p:spPr>
        <p:txBody>
          <a:bodyPr vert="horz" lIns="92958" tIns="46479" rIns="92958" bIns="46479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05863"/>
            <a:ext cx="3032125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63988" y="8805863"/>
            <a:ext cx="3032125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ED6B2EEA-FFBF-4964-9DF2-46BCCAC435F1}" type="slidenum">
              <a:rPr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EF93268-1370-4235-B5EF-DEF8F4D47544}" type="slidenum">
              <a:rPr lang="en-US" smtClean="0">
                <a:latin typeface="Times New Roman" pitchFamily="18" charset="0"/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smtClean="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iscoveringWorldSlide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470650" y="5702300"/>
            <a:ext cx="1824038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sri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logoSlideBack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8288" cy="686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857375" y="1941513"/>
            <a:ext cx="5429250" cy="184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70988" cy="687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470650" y="5702300"/>
            <a:ext cx="1824038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4628" y="1828800"/>
            <a:ext cx="5656772" cy="1271016"/>
          </a:xfrm>
        </p:spPr>
        <p:txBody>
          <a:bodyPr anchor="b">
            <a:noAutofit/>
          </a:bodyPr>
          <a:lstStyle>
            <a:lvl1pPr algn="l">
              <a:defRPr sz="540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628" y="3246120"/>
            <a:ext cx="5656780" cy="758952"/>
          </a:xfrm>
        </p:spPr>
        <p:txBody>
          <a:bodyPr/>
          <a:lstStyle>
            <a:lvl1pPr marL="0" indent="0" algn="l">
              <a:spcBef>
                <a:spcPts val="0"/>
              </a:spcBef>
              <a:spcAft>
                <a:spcPts val="300"/>
              </a:spcAft>
              <a:buNone/>
              <a:defRPr sz="24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lum bright="100000"/>
          </a:blip>
          <a:srcRect/>
          <a:stretch>
            <a:fillRect/>
          </a:stretch>
        </p:blipFill>
        <p:spPr bwMode="auto">
          <a:xfrm>
            <a:off x="0" y="0"/>
            <a:ext cx="9158288" cy="686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110730" y="5824220"/>
            <a:ext cx="1824038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22376"/>
            <a:ext cx="7315200" cy="484631"/>
          </a:xfrm>
        </p:spPr>
        <p:txBody>
          <a:bodyPr/>
          <a:lstStyle>
            <a:lvl1pPr>
              <a:defRPr>
                <a:solidFill>
                  <a:srgbClr val="007AC2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947672"/>
            <a:ext cx="5486400" cy="22860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73038" indent="-173038">
              <a:defRPr/>
            </a:lvl2pPr>
            <a:lvl3pPr>
              <a:buFontTx/>
              <a:buNone/>
              <a:defRPr lang="en-US" sz="24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800"/>
              </a:lnSpc>
              <a:defRPr/>
            </a:lvl5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68580" y="5593080"/>
            <a:ext cx="965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5160" y="647065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727D4338-65C5-496E-BC55-0AE548EBFE85}" type="slidenum">
              <a:rPr lang="en-US" smtClean="0"/>
              <a:pPr/>
              <a:t>‹#›</a:t>
            </a:fld>
            <a:r>
              <a:rPr lang="sr-Latn-RS" dirty="0" smtClean="0"/>
              <a:t>/31</a:t>
            </a:r>
            <a:endParaRPr 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8288" cy="686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470650" y="5702300"/>
            <a:ext cx="1824038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40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02336" indent="-173736">
              <a:lnSpc>
                <a:spcPts val="2700"/>
              </a:lnSpc>
              <a:spcAft>
                <a:spcPts val="1200"/>
              </a:spcAft>
              <a:defRPr sz="2400">
                <a:latin typeface="+mn-lt"/>
              </a:defRPr>
            </a:lvl2pPr>
            <a:lvl3pPr marL="569913" indent="-109538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3pPr>
            <a:lvl4pPr marL="800100" indent="-174625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8288" cy="686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470650" y="5702300"/>
            <a:ext cx="1824038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600200"/>
            <a:ext cx="7315200" cy="2057400"/>
          </a:xfrm>
        </p:spPr>
        <p:txBody>
          <a:bodyPr/>
          <a:lstStyle>
            <a:lvl1pPr>
              <a:defRPr sz="7200" baseline="0">
                <a:solidFill>
                  <a:srgbClr val="007AC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SlideBack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8288" cy="686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914400" y="685800"/>
            <a:ext cx="1825625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6821" y="1600200"/>
            <a:ext cx="5486400" cy="2057400"/>
          </a:xfrm>
        </p:spPr>
        <p:txBody>
          <a:bodyPr/>
          <a:lstStyle>
            <a:lvl1pPr marL="169863" indent="-169863">
              <a:lnSpc>
                <a:spcPts val="3700"/>
              </a:lnSpc>
              <a:spcAft>
                <a:spcPts val="300"/>
              </a:spcAft>
              <a:defRPr sz="300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4071491" y="4114800"/>
            <a:ext cx="32004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300"/>
              </a:spcAft>
              <a:buFontTx/>
              <a:buNone/>
              <a:defRPr b="0" i="0" baseline="0">
                <a:solidFill>
                  <a:srgbClr val="007AC2"/>
                </a:solidFill>
                <a:latin typeface="+mn-lt"/>
                <a:cs typeface="Avenir LT Std 65 Medium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470650" y="5702300"/>
            <a:ext cx="1824038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399" y="722376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400" b="1" i="0" kern="1200" baseline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470650" y="5702300"/>
            <a:ext cx="1824038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ectionSlide_Bkgrnd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4"/>
          <p:cNvCxnSpPr>
            <a:cxnSpLocks noChangeShapeType="1"/>
          </p:cNvCxnSpPr>
          <p:nvPr userDrawn="1"/>
        </p:nvCxnSpPr>
        <p:spPr bwMode="auto">
          <a:xfrm>
            <a:off x="5943600" y="5486400"/>
            <a:ext cx="3200400" cy="1588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6" name="Straight Connector 5"/>
          <p:cNvCxnSpPr>
            <a:cxnSpLocks noChangeShapeType="1"/>
          </p:cNvCxnSpPr>
          <p:nvPr userDrawn="1"/>
        </p:nvCxnSpPr>
        <p:spPr bwMode="auto">
          <a:xfrm>
            <a:off x="5943600" y="5257800"/>
            <a:ext cx="3200400" cy="1588"/>
          </a:xfrm>
          <a:prstGeom prst="line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</p:cxn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470650" y="5702300"/>
            <a:ext cx="1824038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699" y="2184168"/>
            <a:ext cx="4114800" cy="1349988"/>
          </a:xfrm>
        </p:spPr>
        <p:txBody>
          <a:bodyPr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en-US" sz="4400" b="1" i="0" kern="1200" cap="none" baseline="0">
                <a:solidFill>
                  <a:srgbClr val="FFFFFF"/>
                </a:solidFill>
                <a:effectLst/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3737690"/>
            <a:ext cx="4114800" cy="320040"/>
          </a:xfrm>
        </p:spPr>
        <p:txBody>
          <a:bodyPr anchor="t"/>
          <a:lstStyle>
            <a:lvl1pPr marL="0" indent="0" algn="l">
              <a:lnSpc>
                <a:spcPts val="2300"/>
              </a:lnSpc>
              <a:spcBef>
                <a:spcPts val="0"/>
              </a:spcBef>
              <a:spcAft>
                <a:spcPts val="600"/>
              </a:spcAft>
              <a:buNone/>
              <a:defRPr sz="2000" b="0" i="0">
                <a:solidFill>
                  <a:schemeClr val="bg1"/>
                </a:solidFill>
                <a:latin typeface="+mn-lt"/>
                <a:cs typeface="Avenir LT Std 65 Medium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914400" y="722313"/>
            <a:ext cx="7315200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947863"/>
            <a:ext cx="54864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00" r:id="rId1"/>
    <p:sldLayoutId id="2147485601" r:id="rId2"/>
    <p:sldLayoutId id="2147485602" r:id="rId3"/>
    <p:sldLayoutId id="2147485603" r:id="rId4"/>
    <p:sldLayoutId id="2147485604" r:id="rId5"/>
    <p:sldLayoutId id="2147485605" r:id="rId6"/>
    <p:sldLayoutId id="2147485606" r:id="rId7"/>
    <p:sldLayoutId id="2147485607" r:id="rId8"/>
    <p:sldLayoutId id="2147485608" r:id="rId9"/>
    <p:sldLayoutId id="2147485609" r:id="rId10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fontAlgn="base">
        <a:spcBef>
          <a:spcPct val="0"/>
        </a:spcBef>
        <a:spcAft>
          <a:spcPct val="0"/>
        </a:spcAft>
        <a:defRPr sz="3400" b="1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  <a:lvl2pPr algn="l" defTabSz="457200" rtl="0" fontAlgn="base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Arial" pitchFamily="34" charset="0"/>
          <a:ea typeface="ＭＳ Ｐゴシック" pitchFamily="34" charset="-128"/>
          <a:cs typeface="Avenir LT Std 55 Roman"/>
        </a:defRPr>
      </a:lvl2pPr>
      <a:lvl3pPr algn="l" defTabSz="457200" rtl="0" fontAlgn="base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Arial" pitchFamily="34" charset="0"/>
          <a:ea typeface="ＭＳ Ｐゴシック" pitchFamily="34" charset="-128"/>
          <a:cs typeface="Avenir LT Std 55 Roman"/>
        </a:defRPr>
      </a:lvl3pPr>
      <a:lvl4pPr algn="l" defTabSz="457200" rtl="0" fontAlgn="base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Arial" pitchFamily="34" charset="0"/>
          <a:ea typeface="ＭＳ Ｐゴシック" pitchFamily="34" charset="-128"/>
          <a:cs typeface="Avenir LT Std 55 Roman"/>
        </a:defRPr>
      </a:lvl4pPr>
      <a:lvl5pPr algn="l" defTabSz="457200" rtl="0" fontAlgn="base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Arial" pitchFamily="34" charset="0"/>
          <a:ea typeface="ＭＳ Ｐゴシック" pitchFamily="34" charset="-128"/>
          <a:cs typeface="Avenir LT Std 55 Roman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Arial" pitchFamily="34" charset="0"/>
          <a:ea typeface="ＭＳ Ｐゴシック" pitchFamily="34" charset="-128"/>
          <a:cs typeface="Avenir LT Std 55 Roman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Arial" pitchFamily="34" charset="0"/>
          <a:ea typeface="ＭＳ Ｐゴシック" pitchFamily="34" charset="-128"/>
          <a:cs typeface="Avenir LT Std 55 Roman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Arial" pitchFamily="34" charset="0"/>
          <a:ea typeface="ＭＳ Ｐゴシック" pitchFamily="34" charset="-128"/>
          <a:cs typeface="Avenir LT Std 55 Roman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Arial" pitchFamily="34" charset="0"/>
          <a:ea typeface="ＭＳ Ｐゴシック" pitchFamily="34" charset="-128"/>
          <a:cs typeface="Avenir LT Std 55 Roman"/>
        </a:defRPr>
      </a:lvl9pPr>
    </p:titleStyle>
    <p:bodyStyle>
      <a:lvl1pPr marL="173038" indent="-173038" algn="l" defTabSz="457200" rtl="0" fontAlgn="base">
        <a:spcBef>
          <a:spcPts val="300"/>
        </a:spcBef>
        <a:spcAft>
          <a:spcPts val="1200"/>
        </a:spcAft>
        <a:buSzPct val="80000"/>
        <a:buFont typeface="Arial" pitchFamily="34" charset="0"/>
        <a:buChar char="•"/>
        <a:defRPr lang="en-US" sz="260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73038" indent="-173038" algn="l" defTabSz="457200" rtl="0" fontAlgn="base">
        <a:lnSpc>
          <a:spcPts val="2200"/>
        </a:lnSpc>
        <a:spcBef>
          <a:spcPct val="0"/>
        </a:spcBef>
        <a:spcAft>
          <a:spcPts val="600"/>
        </a:spcAft>
        <a:buClr>
          <a:srgbClr val="105572"/>
        </a:buClr>
        <a:buSzPct val="80000"/>
        <a:buFont typeface="Lucida Grande"/>
        <a:buChar char="-"/>
        <a:defRPr sz="220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401638" indent="-173038" algn="l" defTabSz="457200" rtl="0" fontAlgn="base">
        <a:lnSpc>
          <a:spcPts val="2700"/>
        </a:lnSpc>
        <a:spcBef>
          <a:spcPct val="0"/>
        </a:spcBef>
        <a:spcAft>
          <a:spcPts val="1200"/>
        </a:spcAft>
        <a:buClr>
          <a:srgbClr val="105572"/>
        </a:buClr>
        <a:buSzPct val="80000"/>
        <a:buFont typeface="Lucida Grande"/>
        <a:buChar char="-"/>
        <a:defRPr sz="240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742950" indent="-173038" algn="l" defTabSz="457200" rtl="0" fontAlgn="base">
        <a:lnSpc>
          <a:spcPts val="1800"/>
        </a:lnSpc>
        <a:spcBef>
          <a:spcPct val="0"/>
        </a:spcBef>
        <a:spcAft>
          <a:spcPts val="600"/>
        </a:spcAft>
        <a:buClr>
          <a:srgbClr val="105572"/>
        </a:buClr>
        <a:buSzPct val="80000"/>
        <a:buFont typeface="Lucida Grande"/>
        <a:buChar char="-"/>
        <a:defRPr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1082675" indent="-176213" algn="l" defTabSz="457200" rtl="0" fontAlgn="base">
        <a:lnSpc>
          <a:spcPts val="1900"/>
        </a:lnSpc>
        <a:spcBef>
          <a:spcPct val="0"/>
        </a:spcBef>
        <a:spcAft>
          <a:spcPts val="600"/>
        </a:spcAft>
        <a:buClr>
          <a:srgbClr val="105572"/>
        </a:buClr>
        <a:buSzPct val="80000"/>
        <a:buFont typeface="Lucida Grande"/>
        <a:buChar char="-"/>
        <a:defRPr sz="160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773238" indent="-177800" algn="l" defTabSz="401638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tabLst>
          <a:tab pos="1484313" algn="l"/>
        </a:tabLst>
        <a:defRPr sz="1400" b="1" kern="1200">
          <a:solidFill>
            <a:schemeClr val="tx1"/>
          </a:solidFill>
          <a:latin typeface="Arial"/>
          <a:ea typeface="+mn-ea"/>
          <a:cs typeface="Arial"/>
        </a:defRPr>
      </a:lvl6pPr>
      <a:lvl7pPr marL="2062163" indent="-1762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7pPr>
      <a:lvl8pPr marL="2286000" indent="-173038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8pPr>
      <a:lvl9pPr marL="2452688" indent="-1635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gisday.rgf.rs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gisday.rgf.rs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12" Type="http://schemas.openxmlformats.org/officeDocument/2006/relationships/image" Target="../media/image53.png"/><Relationship Id="rId2" Type="http://schemas.openxmlformats.org/officeDocument/2006/relationships/hyperlink" Target="http://www.mapa.urbel.com/beoinfo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jpeg"/><Relationship Id="rId11" Type="http://schemas.openxmlformats.org/officeDocument/2006/relationships/image" Target="../media/image52.jpeg"/><Relationship Id="rId5" Type="http://schemas.openxmlformats.org/officeDocument/2006/relationships/image" Target="../media/image46.jpeg"/><Relationship Id="rId10" Type="http://schemas.openxmlformats.org/officeDocument/2006/relationships/image" Target="../media/image51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gisday.rgf.rs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oleObject" Target="../embeddings/oleObject1.bin"/><Relationship Id="rId4" Type="http://schemas.openxmlformats.org/officeDocument/2006/relationships/image" Target="../media/image6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.png"/><Relationship Id="rId4" Type="http://schemas.openxmlformats.org/officeDocument/2006/relationships/image" Target="../media/image6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3" Type="http://schemas.openxmlformats.org/officeDocument/2006/relationships/image" Target="../media/image19.gif"/><Relationship Id="rId7" Type="http://schemas.openxmlformats.org/officeDocument/2006/relationships/image" Target="../media/image2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wmf"/><Relationship Id="rId5" Type="http://schemas.openxmlformats.org/officeDocument/2006/relationships/image" Target="../media/image21.wmf"/><Relationship Id="rId4" Type="http://schemas.openxmlformats.org/officeDocument/2006/relationships/image" Target="../media/image20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29600" y="3343275"/>
            <a:ext cx="577850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46913" y="3286125"/>
            <a:ext cx="709612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344613" y="466725"/>
            <a:ext cx="5816600" cy="2746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/>
          <a:lstStyle/>
          <a:p>
            <a:pPr eaLnBrk="0" fontAlgn="auto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  <a:latin typeface="+mn-lt"/>
                <a:ea typeface="+mn-ea"/>
              </a:rPr>
              <a:t>Univerzitet u Beogradu – Rudarsko-geolo</a:t>
            </a:r>
            <a:r>
              <a:rPr lang="sr-Latn-RS" b="1" dirty="0">
                <a:solidFill>
                  <a:schemeClr val="bg1"/>
                </a:solidFill>
                <a:latin typeface="+mn-lt"/>
                <a:ea typeface="+mn-ea"/>
              </a:rPr>
              <a:t>ški fakultet</a:t>
            </a:r>
            <a:endParaRPr lang="en-US" b="1" dirty="0">
              <a:solidFill>
                <a:schemeClr val="bg1"/>
              </a:solidFill>
              <a:latin typeface="+mn-lt"/>
              <a:ea typeface="+mn-ea"/>
            </a:endParaRPr>
          </a:p>
        </p:txBody>
      </p:sp>
      <p:sp>
        <p:nvSpPr>
          <p:cNvPr id="12293" name="TextBox 5"/>
          <p:cNvSpPr txBox="1">
            <a:spLocks noChangeArrowheads="1"/>
          </p:cNvSpPr>
          <p:nvPr/>
        </p:nvSpPr>
        <p:spPr bwMode="auto">
          <a:xfrm>
            <a:off x="7188200" y="4313238"/>
            <a:ext cx="1585913" cy="27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eaLnBrk="0" hangingPunct="0">
              <a:lnSpc>
                <a:spcPts val="1800"/>
              </a:lnSpc>
            </a:pPr>
            <a:r>
              <a:rPr lang="en-US" sz="1400" b="1" u="sng">
                <a:hlinkClick r:id="rId4"/>
              </a:rPr>
              <a:t>http://gisday.rgf.rs</a:t>
            </a:r>
            <a:endParaRPr lang="en-US" sz="1400" b="1" u="sng"/>
          </a:p>
        </p:txBody>
      </p:sp>
      <p:sp>
        <p:nvSpPr>
          <p:cNvPr id="12294" name="TextBox 6"/>
          <p:cNvSpPr txBox="1">
            <a:spLocks noChangeArrowheads="1"/>
          </p:cNvSpPr>
          <p:nvPr/>
        </p:nvSpPr>
        <p:spPr bwMode="auto">
          <a:xfrm>
            <a:off x="3649663" y="2035175"/>
            <a:ext cx="44450" cy="4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>
              <a:lnSpc>
                <a:spcPts val="1800"/>
              </a:lnSpc>
            </a:pPr>
            <a:endParaRPr lang="en-US" sz="1400" b="1"/>
          </a:p>
        </p:txBody>
      </p:sp>
      <p:sp>
        <p:nvSpPr>
          <p:cNvPr id="8" name="TextBox 7"/>
          <p:cNvSpPr txBox="1"/>
          <p:nvPr/>
        </p:nvSpPr>
        <p:spPr>
          <a:xfrm>
            <a:off x="1592263" y="1252538"/>
            <a:ext cx="5322887" cy="2635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/>
          <a:lstStyle/>
          <a:p>
            <a:pPr eaLnBrk="0" fontAlgn="auto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sr-Latn-RS" sz="2800" b="1" dirty="0">
                <a:solidFill>
                  <a:schemeClr val="bg1"/>
                </a:solidFill>
                <a:latin typeface="+mn-lt"/>
                <a:ea typeface="+mn-ea"/>
              </a:rPr>
              <a:t>Promociju „GIS Dana“ u Srbiji</a:t>
            </a:r>
            <a:endParaRPr lang="en-US" sz="2800" b="1" dirty="0">
              <a:solidFill>
                <a:schemeClr val="bg1"/>
              </a:solidFill>
              <a:latin typeface="+mn-lt"/>
              <a:ea typeface="+mn-e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13163" y="784225"/>
            <a:ext cx="954087" cy="2635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/>
          <a:lstStyle/>
          <a:p>
            <a:pPr eaLnBrk="0" fontAlgn="auto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sr-Latn-RS" sz="1200" b="1" dirty="0">
                <a:solidFill>
                  <a:schemeClr val="bg1"/>
                </a:solidFill>
                <a:latin typeface="+mn-lt"/>
                <a:ea typeface="+mn-ea"/>
              </a:rPr>
              <a:t>organizuje</a:t>
            </a:r>
            <a:endParaRPr lang="en-US" sz="1200" b="1" dirty="0">
              <a:solidFill>
                <a:schemeClr val="bg1"/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5486400"/>
            <a:ext cx="965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01752" y="457200"/>
            <a:ext cx="8686800" cy="841248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4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sr-Latn-RS" sz="3200" i="1" cap="all" dirty="0">
                <a:effectLst>
                  <a:reflection blurRad="12700" stA="48000" endA="300" endPos="55000" dir="5400000" sy="-90000" algn="bl"/>
                </a:effectLst>
              </a:rPr>
              <a:t>KATASTAR KLIZIŠTA BEOGRADA</a:t>
            </a:r>
            <a:endParaRPr lang="en-US" sz="3200" dirty="0"/>
          </a:p>
        </p:txBody>
      </p:sp>
      <p:sp>
        <p:nvSpPr>
          <p:cNvPr id="21508" name="Rectangle 1"/>
          <p:cNvSpPr>
            <a:spLocks noChangeArrowheads="1"/>
          </p:cNvSpPr>
          <p:nvPr/>
        </p:nvSpPr>
        <p:spPr bwMode="auto">
          <a:xfrm>
            <a:off x="427038" y="1149350"/>
            <a:ext cx="8243887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/>
              <a:t>Katastarski listovi predstavljaju osnovni izlaz iz baze podataka u obliku izveštaja o pojedinačnom klizištu. Za razliku od starog katastra gde je postojao uniformni katastarski list koji je važio za sve slučajeve, a bio je formata A-3, što je bilo prilagođeno broju raspoloživih podataka i njihovom ručnom ispisivanju i crtanju, u ovom katastru je predviđeno da jedno isto klizište može imati više katastarskih listova. Najveći broj listova koji može da ima katastar jednog klizišta je četiri.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688" y="2865438"/>
            <a:ext cx="1525587" cy="2379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2_Page_0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20938" y="2865438"/>
            <a:ext cx="1566862" cy="237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10" descr="3_Page_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59275" y="2719388"/>
            <a:ext cx="2239963" cy="148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Picture 11" descr="3_Page_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59275" y="4291013"/>
            <a:ext cx="2239963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3" name="Picture 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42113" y="2751138"/>
            <a:ext cx="1822450" cy="283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426720" y="4663707"/>
            <a:ext cx="569387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Latn-R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</a:rPr>
              <a:t>1</a:t>
            </a:r>
            <a:endParaRPr lang="en-U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  <a:ea typeface="+mn-ea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362200" y="4671594"/>
            <a:ext cx="569387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Latn-R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</a:rPr>
              <a:t>2</a:t>
            </a:r>
            <a:endParaRPr lang="en-U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  <a:ea typeface="+mn-ea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264446" y="5024735"/>
            <a:ext cx="569387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Latn-R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</a:rPr>
              <a:t>3</a:t>
            </a:r>
            <a:endParaRPr lang="en-U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  <a:ea typeface="+mn-ea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17775" y="4783306"/>
            <a:ext cx="569387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Latn-R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</a:rPr>
              <a:t>4</a:t>
            </a:r>
            <a:endParaRPr lang="en-U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  <a:ea typeface="+mn-ea"/>
            </a:endParaRPr>
          </a:p>
        </p:txBody>
      </p:sp>
      <p:sp>
        <p:nvSpPr>
          <p:cNvPr id="16" name="Slide Number Placeholder 6"/>
          <p:cNvSpPr txBox="1">
            <a:spLocks/>
          </p:cNvSpPr>
          <p:nvPr/>
        </p:nvSpPr>
        <p:spPr>
          <a:xfrm>
            <a:off x="6995160" y="64706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7D4338-65C5-496E-BC55-0AE548EBFE8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r>
              <a:rPr kumimoji="0" lang="sr-Latn-R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/31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5486400"/>
            <a:ext cx="965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01752" y="457200"/>
            <a:ext cx="8686800" cy="841248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4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sr-Latn-RS" sz="3200" i="1" cap="all" dirty="0">
                <a:effectLst>
                  <a:reflection blurRad="12700" stA="48000" endA="300" endPos="55000" dir="5400000" sy="-90000" algn="bl"/>
                </a:effectLst>
              </a:rPr>
              <a:t>KATASTAR KLIZIŠTA BEOGRADA</a:t>
            </a:r>
            <a:endParaRPr lang="en-US" sz="3200" dirty="0"/>
          </a:p>
        </p:txBody>
      </p:sp>
      <p:sp>
        <p:nvSpPr>
          <p:cNvPr id="22532" name="Rectangle 1"/>
          <p:cNvSpPr>
            <a:spLocks noChangeArrowheads="1"/>
          </p:cNvSpPr>
          <p:nvPr/>
        </p:nvSpPr>
        <p:spPr bwMode="auto">
          <a:xfrm>
            <a:off x="427038" y="1758950"/>
            <a:ext cx="8243887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Arial" pitchFamily="34" charset="0"/>
              <a:buAutoNum type="arabicPeriod"/>
            </a:pPr>
            <a:r>
              <a:rPr lang="en-US" sz="1400" dirty="0" err="1"/>
              <a:t>Evidentirano</a:t>
            </a:r>
            <a:r>
              <a:rPr lang="en-US" sz="1400" dirty="0"/>
              <a:t> je </a:t>
            </a:r>
            <a:r>
              <a:rPr lang="en-US" sz="1400" dirty="0" err="1"/>
              <a:t>ukupno</a:t>
            </a:r>
            <a:r>
              <a:rPr lang="en-US" sz="1400" dirty="0"/>
              <a:t> 1155 </a:t>
            </a:r>
            <a:r>
              <a:rPr lang="en-US" sz="1400" dirty="0" err="1"/>
              <a:t>klizišta</a:t>
            </a:r>
            <a:r>
              <a:rPr lang="en-US" sz="1400" dirty="0"/>
              <a:t> </a:t>
            </a:r>
            <a:r>
              <a:rPr lang="en-US" sz="1400" dirty="0" err="1"/>
              <a:t>od</a:t>
            </a:r>
            <a:r>
              <a:rPr lang="en-US" sz="1400" dirty="0"/>
              <a:t> </a:t>
            </a:r>
            <a:r>
              <a:rPr lang="en-US" sz="1400" dirty="0" err="1"/>
              <a:t>čega</a:t>
            </a:r>
            <a:r>
              <a:rPr lang="en-US" sz="1400" dirty="0"/>
              <a:t> je 602 </a:t>
            </a:r>
            <a:r>
              <a:rPr lang="en-US" sz="1400" dirty="0" err="1"/>
              <a:t>aktivna</a:t>
            </a:r>
            <a:r>
              <a:rPr lang="en-US" sz="1400" dirty="0"/>
              <a:t> </a:t>
            </a:r>
            <a:r>
              <a:rPr lang="en-US" sz="1400" dirty="0" err="1"/>
              <a:t>klizišta</a:t>
            </a:r>
            <a:r>
              <a:rPr lang="en-US" sz="1400" dirty="0"/>
              <a:t> (342 </a:t>
            </a:r>
            <a:r>
              <a:rPr lang="en-US" sz="1400" dirty="0" err="1"/>
              <a:t>sa</a:t>
            </a:r>
            <a:r>
              <a:rPr lang="en-US" sz="1400" dirty="0"/>
              <a:t> </a:t>
            </a:r>
            <a:r>
              <a:rPr lang="en-US" sz="1400" dirty="0" err="1"/>
              <a:t>akutnim</a:t>
            </a:r>
            <a:r>
              <a:rPr lang="en-US" sz="1400" dirty="0"/>
              <a:t> </a:t>
            </a:r>
            <a:r>
              <a:rPr lang="en-US" sz="1400" dirty="0" err="1"/>
              <a:t>i</a:t>
            </a:r>
            <a:r>
              <a:rPr lang="en-US" sz="1400" dirty="0"/>
              <a:t> 260 </a:t>
            </a:r>
            <a:r>
              <a:rPr lang="en-US" sz="1400" dirty="0" err="1"/>
              <a:t>sa</a:t>
            </a:r>
            <a:r>
              <a:rPr lang="en-US" sz="1400" dirty="0"/>
              <a:t> </a:t>
            </a:r>
            <a:r>
              <a:rPr lang="en-US" sz="1400" dirty="0" err="1"/>
              <a:t>privremeno</a:t>
            </a:r>
            <a:r>
              <a:rPr lang="en-US" sz="1400" dirty="0"/>
              <a:t>  </a:t>
            </a:r>
            <a:r>
              <a:rPr lang="en-US" sz="1400" dirty="0" err="1"/>
              <a:t>umirenim</a:t>
            </a:r>
            <a:r>
              <a:rPr lang="en-US" sz="1400" dirty="0"/>
              <a:t> </a:t>
            </a:r>
            <a:r>
              <a:rPr lang="en-US" sz="1400" dirty="0" err="1"/>
              <a:t>procesom</a:t>
            </a:r>
            <a:r>
              <a:rPr lang="en-US" sz="1400" dirty="0"/>
              <a:t> </a:t>
            </a:r>
            <a:r>
              <a:rPr lang="en-US" sz="1400" dirty="0" err="1"/>
              <a:t>klizanja</a:t>
            </a:r>
            <a:r>
              <a:rPr lang="en-US" sz="1400" dirty="0"/>
              <a:t>). </a:t>
            </a:r>
            <a:r>
              <a:rPr lang="en-US" sz="1400" dirty="0" err="1"/>
              <a:t>Ukupno</a:t>
            </a:r>
            <a:r>
              <a:rPr lang="en-US" sz="1400" dirty="0"/>
              <a:t> 248 </a:t>
            </a:r>
            <a:r>
              <a:rPr lang="en-US" sz="1400" dirty="0" err="1"/>
              <a:t>klizišta</a:t>
            </a:r>
            <a:r>
              <a:rPr lang="en-US" sz="1400" dirty="0"/>
              <a:t> </a:t>
            </a:r>
            <a:r>
              <a:rPr lang="en-US" sz="1400" dirty="0" err="1"/>
              <a:t>ima</a:t>
            </a:r>
            <a:r>
              <a:rPr lang="en-US" sz="1400" dirty="0"/>
              <a:t> </a:t>
            </a:r>
            <a:r>
              <a:rPr lang="en-US" sz="1400" dirty="0" err="1"/>
              <a:t>visok</a:t>
            </a:r>
            <a:r>
              <a:rPr lang="en-US" sz="1400" dirty="0"/>
              <a:t> </a:t>
            </a:r>
            <a:r>
              <a:rPr lang="en-US" sz="1400" dirty="0" err="1"/>
              <a:t>stepen</a:t>
            </a:r>
            <a:r>
              <a:rPr lang="en-US" sz="1400" dirty="0"/>
              <a:t> </a:t>
            </a:r>
            <a:r>
              <a:rPr lang="en-US" sz="1400" dirty="0" err="1"/>
              <a:t>rizika</a:t>
            </a:r>
            <a:r>
              <a:rPr lang="en-US" sz="1400" dirty="0"/>
              <a:t> (III </a:t>
            </a:r>
            <a:r>
              <a:rPr lang="en-US" sz="1400" dirty="0" err="1"/>
              <a:t>i</a:t>
            </a:r>
            <a:r>
              <a:rPr lang="en-US" sz="1400" dirty="0"/>
              <a:t> IV </a:t>
            </a:r>
            <a:r>
              <a:rPr lang="en-US" sz="1400" dirty="0" err="1"/>
              <a:t>stepen</a:t>
            </a:r>
            <a:r>
              <a:rPr lang="en-US" sz="1400" dirty="0"/>
              <a:t> </a:t>
            </a:r>
            <a:r>
              <a:rPr lang="en-US" sz="1400" dirty="0" err="1"/>
              <a:t>rizika</a:t>
            </a:r>
            <a:r>
              <a:rPr lang="en-US" sz="1400" dirty="0"/>
              <a:t>) </a:t>
            </a:r>
            <a:r>
              <a:rPr lang="en-US" sz="1400" dirty="0" err="1"/>
              <a:t>jer</a:t>
            </a:r>
            <a:r>
              <a:rPr lang="en-US" sz="1400" dirty="0"/>
              <a:t> </a:t>
            </a:r>
            <a:r>
              <a:rPr lang="en-US" sz="1400" dirty="0" err="1"/>
              <a:t>ugrožavaju</a:t>
            </a:r>
            <a:r>
              <a:rPr lang="en-US" sz="1400" dirty="0"/>
              <a:t> </a:t>
            </a:r>
            <a:r>
              <a:rPr lang="en-US" sz="1400" dirty="0" err="1"/>
              <a:t>značajne</a:t>
            </a:r>
            <a:r>
              <a:rPr lang="en-US" sz="1400" dirty="0"/>
              <a:t> </a:t>
            </a:r>
            <a:r>
              <a:rPr lang="en-US" sz="1400" dirty="0" err="1"/>
              <a:t>objekte</a:t>
            </a:r>
            <a:r>
              <a:rPr lang="en-US" sz="1400" dirty="0"/>
              <a:t>. </a:t>
            </a:r>
          </a:p>
          <a:p>
            <a:pPr marL="342900" indent="-342900">
              <a:buFont typeface="Arial" pitchFamily="34" charset="0"/>
              <a:buAutoNum type="arabicPeriod"/>
            </a:pPr>
            <a:r>
              <a:rPr lang="en-US" sz="1400" dirty="0"/>
              <a:t>U </a:t>
            </a:r>
            <a:r>
              <a:rPr lang="en-US" sz="1400" dirty="0" err="1"/>
              <a:t>procesu</a:t>
            </a:r>
            <a:r>
              <a:rPr lang="en-US" sz="1400" dirty="0"/>
              <a:t> </a:t>
            </a:r>
            <a:r>
              <a:rPr lang="en-US" sz="1400" dirty="0" err="1"/>
              <a:t>daljeg</a:t>
            </a:r>
            <a:r>
              <a:rPr lang="en-US" sz="1400" dirty="0"/>
              <a:t> </a:t>
            </a:r>
            <a:r>
              <a:rPr lang="en-US" sz="1400" dirty="0" err="1"/>
              <a:t>održavanja</a:t>
            </a:r>
            <a:r>
              <a:rPr lang="en-US" sz="1400" dirty="0"/>
              <a:t> </a:t>
            </a:r>
            <a:r>
              <a:rPr lang="en-US" sz="1400" dirty="0" err="1"/>
              <a:t>baze</a:t>
            </a:r>
            <a:r>
              <a:rPr lang="en-US" sz="1400" dirty="0"/>
              <a:t>, u </a:t>
            </a:r>
            <a:r>
              <a:rPr lang="en-US" sz="1400" dirty="0" err="1"/>
              <a:t>nju</a:t>
            </a:r>
            <a:r>
              <a:rPr lang="en-US" sz="1400" dirty="0"/>
              <a:t> je </a:t>
            </a:r>
            <a:r>
              <a:rPr lang="en-US" sz="1400" dirty="0" err="1"/>
              <a:t>neophodno</a:t>
            </a:r>
            <a:r>
              <a:rPr lang="en-US" sz="1400" dirty="0"/>
              <a:t> </a:t>
            </a:r>
            <a:r>
              <a:rPr lang="en-US" sz="1400" dirty="0" err="1"/>
              <a:t>unositi</a:t>
            </a:r>
            <a:r>
              <a:rPr lang="en-US" sz="1400" dirty="0"/>
              <a:t> </a:t>
            </a:r>
            <a:r>
              <a:rPr lang="en-US" sz="1400" dirty="0" err="1"/>
              <a:t>sve</a:t>
            </a:r>
            <a:r>
              <a:rPr lang="en-US" sz="1400" dirty="0"/>
              <a:t> </a:t>
            </a:r>
            <a:r>
              <a:rPr lang="en-US" sz="1400" dirty="0" err="1"/>
              <a:t>raspoložive</a:t>
            </a:r>
            <a:r>
              <a:rPr lang="en-US" sz="1400" dirty="0"/>
              <a:t> </a:t>
            </a:r>
            <a:r>
              <a:rPr lang="en-US" sz="1400" dirty="0" err="1"/>
              <a:t>rezultate</a:t>
            </a:r>
            <a:r>
              <a:rPr lang="en-US" sz="1400" dirty="0"/>
              <a:t> </a:t>
            </a:r>
            <a:r>
              <a:rPr lang="en-US" sz="1400" dirty="0" err="1"/>
              <a:t>dosadašnjih</a:t>
            </a:r>
            <a:r>
              <a:rPr lang="en-US" sz="1400" dirty="0"/>
              <a:t> </a:t>
            </a:r>
            <a:r>
              <a:rPr lang="en-US" sz="1400" dirty="0" err="1"/>
              <a:t>istraživanja</a:t>
            </a:r>
            <a:r>
              <a:rPr lang="en-US" sz="1400" dirty="0"/>
              <a:t> </a:t>
            </a:r>
            <a:r>
              <a:rPr lang="en-US" sz="1400" dirty="0" err="1"/>
              <a:t>i</a:t>
            </a:r>
            <a:r>
              <a:rPr lang="en-US" sz="1400" dirty="0"/>
              <a:t> </a:t>
            </a:r>
            <a:r>
              <a:rPr lang="en-US" sz="1400" dirty="0" err="1"/>
              <a:t>podatke</a:t>
            </a:r>
            <a:r>
              <a:rPr lang="en-US" sz="1400" dirty="0"/>
              <a:t> </a:t>
            </a:r>
            <a:r>
              <a:rPr lang="en-US" sz="1400" dirty="0" err="1"/>
              <a:t>projektovanja</a:t>
            </a:r>
            <a:r>
              <a:rPr lang="en-US" sz="1400" dirty="0"/>
              <a:t> </a:t>
            </a:r>
            <a:r>
              <a:rPr lang="en-US" sz="1400" dirty="0" err="1"/>
              <a:t>izvedenih</a:t>
            </a:r>
            <a:r>
              <a:rPr lang="en-US" sz="1400" dirty="0"/>
              <a:t> </a:t>
            </a:r>
            <a:r>
              <a:rPr lang="en-US" sz="1400" dirty="0" err="1"/>
              <a:t>preventivnih</a:t>
            </a:r>
            <a:r>
              <a:rPr lang="en-US" sz="1400" dirty="0"/>
              <a:t> </a:t>
            </a:r>
            <a:r>
              <a:rPr lang="en-US" sz="1400" dirty="0" err="1"/>
              <a:t>i</a:t>
            </a:r>
            <a:r>
              <a:rPr lang="en-US" sz="1400" dirty="0"/>
              <a:t> </a:t>
            </a:r>
            <a:r>
              <a:rPr lang="en-US" sz="1400" dirty="0" err="1"/>
              <a:t>sanacionih</a:t>
            </a:r>
            <a:r>
              <a:rPr lang="en-US" sz="1400" dirty="0"/>
              <a:t> </a:t>
            </a:r>
            <a:r>
              <a:rPr lang="en-US" sz="1400" dirty="0" err="1"/>
              <a:t>radova</a:t>
            </a:r>
            <a:r>
              <a:rPr lang="en-US" sz="1400" dirty="0"/>
              <a:t>. </a:t>
            </a:r>
            <a:r>
              <a:rPr lang="en-US" sz="1400" dirty="0" err="1"/>
              <a:t>Takođe</a:t>
            </a:r>
            <a:r>
              <a:rPr lang="en-US" sz="1400" dirty="0"/>
              <a:t> se </a:t>
            </a:r>
            <a:r>
              <a:rPr lang="en-US" sz="1400" dirty="0" err="1"/>
              <a:t>podrazumeva</a:t>
            </a:r>
            <a:r>
              <a:rPr lang="en-US" sz="1400" dirty="0"/>
              <a:t> </a:t>
            </a:r>
            <a:r>
              <a:rPr lang="en-US" sz="1400" dirty="0" err="1"/>
              <a:t>da</a:t>
            </a:r>
            <a:r>
              <a:rPr lang="en-US" sz="1400" dirty="0"/>
              <a:t> se </a:t>
            </a:r>
            <a:r>
              <a:rPr lang="en-US" sz="1400" dirty="0" err="1"/>
              <a:t>baza</a:t>
            </a:r>
            <a:r>
              <a:rPr lang="en-US" sz="1400" dirty="0"/>
              <a:t> </a:t>
            </a:r>
            <a:r>
              <a:rPr lang="en-US" sz="1400" dirty="0" err="1"/>
              <a:t>dopunjava</a:t>
            </a:r>
            <a:r>
              <a:rPr lang="en-US" sz="1400" dirty="0"/>
              <a:t> </a:t>
            </a:r>
            <a:r>
              <a:rPr lang="en-US" sz="1400" dirty="0" err="1"/>
              <a:t>rezultatima</a:t>
            </a:r>
            <a:r>
              <a:rPr lang="en-US" sz="1400" dirty="0"/>
              <a:t> </a:t>
            </a:r>
            <a:r>
              <a:rPr lang="en-US" sz="1400" dirty="0" err="1"/>
              <a:t>svih</a:t>
            </a:r>
            <a:r>
              <a:rPr lang="en-US" sz="1400" dirty="0"/>
              <a:t> </a:t>
            </a:r>
            <a:r>
              <a:rPr lang="en-US" sz="1400" dirty="0" err="1"/>
              <a:t>budućih</a:t>
            </a:r>
            <a:r>
              <a:rPr lang="en-US" sz="1400" dirty="0"/>
              <a:t> </a:t>
            </a:r>
            <a:r>
              <a:rPr lang="en-US" sz="1400" dirty="0" err="1"/>
              <a:t>istraživanja</a:t>
            </a:r>
            <a:r>
              <a:rPr lang="en-US" sz="1400" dirty="0"/>
              <a:t> </a:t>
            </a:r>
            <a:r>
              <a:rPr lang="en-US" sz="1400" dirty="0" err="1"/>
              <a:t>i</a:t>
            </a:r>
            <a:r>
              <a:rPr lang="en-US" sz="1400" dirty="0"/>
              <a:t> </a:t>
            </a:r>
            <a:r>
              <a:rPr lang="en-US" sz="1400" dirty="0" err="1"/>
              <a:t>podacima</a:t>
            </a:r>
            <a:r>
              <a:rPr lang="en-US" sz="1400" dirty="0"/>
              <a:t> o </a:t>
            </a:r>
            <a:r>
              <a:rPr lang="en-US" sz="1400" dirty="0" err="1"/>
              <a:t>merama</a:t>
            </a:r>
            <a:r>
              <a:rPr lang="en-US" sz="1400" dirty="0"/>
              <a:t> preventive </a:t>
            </a:r>
            <a:r>
              <a:rPr lang="en-US" sz="1400" dirty="0" err="1"/>
              <a:t>i</a:t>
            </a:r>
            <a:r>
              <a:rPr lang="en-US" sz="1400" dirty="0"/>
              <a:t> </a:t>
            </a:r>
            <a:r>
              <a:rPr lang="en-US" sz="1400" dirty="0" err="1"/>
              <a:t>sanacije</a:t>
            </a:r>
            <a:r>
              <a:rPr lang="en-US" sz="1400" dirty="0"/>
              <a:t>, </a:t>
            </a:r>
            <a:r>
              <a:rPr lang="en-US" sz="1400" dirty="0" err="1"/>
              <a:t>koji</a:t>
            </a:r>
            <a:r>
              <a:rPr lang="en-US" sz="1400" dirty="0"/>
              <a:t> </a:t>
            </a:r>
            <a:r>
              <a:rPr lang="en-US" sz="1400" dirty="0" err="1"/>
              <a:t>će</a:t>
            </a:r>
            <a:r>
              <a:rPr lang="en-US" sz="1400" dirty="0"/>
              <a:t> se </a:t>
            </a:r>
            <a:r>
              <a:rPr lang="en-US" sz="1400" dirty="0" err="1"/>
              <a:t>ubuduće</a:t>
            </a:r>
            <a:r>
              <a:rPr lang="en-US" sz="1400" dirty="0"/>
              <a:t> </a:t>
            </a:r>
            <a:r>
              <a:rPr lang="en-US" sz="1400" dirty="0" err="1"/>
              <a:t>izvoditi</a:t>
            </a:r>
            <a:r>
              <a:rPr lang="en-US" sz="1400" dirty="0"/>
              <a:t>. BAZA SE TRENUTNO NE KORISTI NITI AŽURIRA!!!</a:t>
            </a:r>
          </a:p>
          <a:p>
            <a:pPr marL="342900" indent="-342900">
              <a:buFont typeface="Arial" pitchFamily="34" charset="0"/>
              <a:buAutoNum type="arabicPeriod"/>
            </a:pPr>
            <a:r>
              <a:rPr lang="en-US" sz="1400" dirty="0" err="1"/>
              <a:t>Ovako</a:t>
            </a:r>
            <a:r>
              <a:rPr lang="en-US" sz="1400" dirty="0"/>
              <a:t> </a:t>
            </a:r>
            <a:r>
              <a:rPr lang="en-US" sz="1400" dirty="0" err="1"/>
              <a:t>informacioni</a:t>
            </a:r>
            <a:r>
              <a:rPr lang="en-US" sz="1400" dirty="0"/>
              <a:t> </a:t>
            </a:r>
            <a:r>
              <a:rPr lang="en-US" sz="1400" dirty="0" err="1"/>
              <a:t>sistem</a:t>
            </a:r>
            <a:r>
              <a:rPr lang="en-US" sz="1400" dirty="0"/>
              <a:t> </a:t>
            </a:r>
            <a:r>
              <a:rPr lang="en-US" sz="1400" dirty="0" err="1"/>
              <a:t>i</a:t>
            </a:r>
            <a:r>
              <a:rPr lang="en-US" sz="1400" dirty="0"/>
              <a:t> </a:t>
            </a:r>
            <a:r>
              <a:rPr lang="en-US" sz="1400" dirty="0" err="1"/>
              <a:t>baza</a:t>
            </a:r>
            <a:r>
              <a:rPr lang="en-US" sz="1400" dirty="0"/>
              <a:t> </a:t>
            </a:r>
            <a:r>
              <a:rPr lang="en-US" sz="1400" dirty="0" err="1"/>
              <a:t>podataka</a:t>
            </a:r>
            <a:r>
              <a:rPr lang="en-US" sz="1400" dirty="0"/>
              <a:t> </a:t>
            </a:r>
            <a:r>
              <a:rPr lang="en-US" sz="1400" dirty="0" err="1"/>
              <a:t>omogućava</a:t>
            </a:r>
            <a:r>
              <a:rPr lang="en-US" sz="1400" dirty="0"/>
              <a:t> </a:t>
            </a:r>
            <a:r>
              <a:rPr lang="en-US" sz="1400" dirty="0" err="1"/>
              <a:t>ućiti</a:t>
            </a:r>
            <a:r>
              <a:rPr lang="en-US" sz="1400" dirty="0"/>
              <a:t> </a:t>
            </a:r>
            <a:r>
              <a:rPr lang="en-US" sz="1400" dirty="0" err="1"/>
              <a:t>da</a:t>
            </a:r>
            <a:r>
              <a:rPr lang="en-US" sz="1400" dirty="0"/>
              <a:t> se </a:t>
            </a:r>
            <a:r>
              <a:rPr lang="en-US" sz="1400" dirty="0" err="1"/>
              <a:t>procesi</a:t>
            </a:r>
            <a:r>
              <a:rPr lang="en-US" sz="1400" dirty="0"/>
              <a:t> </a:t>
            </a:r>
            <a:r>
              <a:rPr lang="en-US" sz="1400" dirty="0" err="1"/>
              <a:t>klizanja</a:t>
            </a:r>
            <a:r>
              <a:rPr lang="en-US" sz="1400" dirty="0"/>
              <a:t> </a:t>
            </a:r>
            <a:r>
              <a:rPr lang="en-US" sz="1400" dirty="0" err="1"/>
              <a:t>terena</a:t>
            </a:r>
            <a:r>
              <a:rPr lang="en-US" sz="1400" dirty="0"/>
              <a:t> </a:t>
            </a:r>
            <a:r>
              <a:rPr lang="en-US" sz="1400" dirty="0" err="1"/>
              <a:t>kontinuirano</a:t>
            </a:r>
            <a:r>
              <a:rPr lang="en-US" sz="1400" dirty="0"/>
              <a:t> prate </a:t>
            </a:r>
            <a:r>
              <a:rPr lang="en-US" sz="1400" dirty="0" err="1"/>
              <a:t>i</a:t>
            </a:r>
            <a:r>
              <a:rPr lang="en-US" sz="1400" dirty="0"/>
              <a:t> </a:t>
            </a:r>
            <a:r>
              <a:rPr lang="en-US" sz="1400" dirty="0" err="1"/>
              <a:t>pravovremeno</a:t>
            </a:r>
            <a:r>
              <a:rPr lang="en-US" sz="1400" dirty="0"/>
              <a:t> </a:t>
            </a:r>
            <a:r>
              <a:rPr lang="en-US" sz="1400" dirty="0" err="1"/>
              <a:t>reaguje</a:t>
            </a:r>
            <a:r>
              <a:rPr lang="en-US" sz="1400" dirty="0"/>
              <a:t>, </a:t>
            </a:r>
            <a:r>
              <a:rPr lang="en-US" sz="1400" dirty="0" err="1"/>
              <a:t>obezbeđivanjem</a:t>
            </a:r>
            <a:r>
              <a:rPr lang="en-US" sz="1400" dirty="0"/>
              <a:t> </a:t>
            </a:r>
            <a:r>
              <a:rPr lang="en-US" sz="1400" dirty="0" err="1"/>
              <a:t>neophodnih</a:t>
            </a:r>
            <a:r>
              <a:rPr lang="en-US" sz="1400" dirty="0"/>
              <a:t> </a:t>
            </a:r>
            <a:r>
              <a:rPr lang="en-US" sz="1400" dirty="0" err="1"/>
              <a:t>informacija</a:t>
            </a:r>
            <a:r>
              <a:rPr lang="en-US" sz="1400" dirty="0"/>
              <a:t> </a:t>
            </a:r>
            <a:r>
              <a:rPr lang="en-US" sz="1400" dirty="0" err="1"/>
              <a:t>planerima</a:t>
            </a:r>
            <a:r>
              <a:rPr lang="en-US" sz="1400" dirty="0"/>
              <a:t>, </a:t>
            </a:r>
            <a:r>
              <a:rPr lang="en-US" sz="1400" dirty="0" err="1"/>
              <a:t>investitorima</a:t>
            </a:r>
            <a:r>
              <a:rPr lang="en-US" sz="1400" dirty="0"/>
              <a:t>, </a:t>
            </a:r>
            <a:r>
              <a:rPr lang="en-US" sz="1400" dirty="0" err="1"/>
              <a:t>projektantima</a:t>
            </a:r>
            <a:r>
              <a:rPr lang="en-US" sz="1400" dirty="0"/>
              <a:t> </a:t>
            </a:r>
            <a:r>
              <a:rPr lang="en-US" sz="1400" dirty="0" err="1"/>
              <a:t>i</a:t>
            </a:r>
            <a:r>
              <a:rPr lang="en-US" sz="1400" dirty="0"/>
              <a:t> </a:t>
            </a:r>
            <a:r>
              <a:rPr lang="en-US" sz="1400" dirty="0" err="1"/>
              <a:t>graditeljima</a:t>
            </a:r>
            <a:r>
              <a:rPr lang="en-US" sz="1400" dirty="0"/>
              <a:t>. </a:t>
            </a:r>
            <a:r>
              <a:rPr lang="en-US" sz="1400" dirty="0" err="1"/>
              <a:t>Organima</a:t>
            </a:r>
            <a:r>
              <a:rPr lang="en-US" sz="1400" dirty="0"/>
              <a:t> </a:t>
            </a:r>
            <a:r>
              <a:rPr lang="en-US" sz="1400" dirty="0" err="1"/>
              <a:t>lokalne</a:t>
            </a:r>
            <a:r>
              <a:rPr lang="en-US" sz="1400" dirty="0"/>
              <a:t> </a:t>
            </a:r>
            <a:r>
              <a:rPr lang="en-US" sz="1400" dirty="0" err="1"/>
              <a:t>uprave</a:t>
            </a:r>
            <a:r>
              <a:rPr lang="en-US" sz="1400" dirty="0"/>
              <a:t> </a:t>
            </a:r>
            <a:r>
              <a:rPr lang="en-US" sz="1400" dirty="0" err="1"/>
              <a:t>će</a:t>
            </a:r>
            <a:r>
              <a:rPr lang="en-US" sz="1400" dirty="0"/>
              <a:t> </a:t>
            </a:r>
            <a:r>
              <a:rPr lang="en-US" sz="1400" dirty="0" err="1"/>
              <a:t>ovaj</a:t>
            </a:r>
            <a:r>
              <a:rPr lang="en-US" sz="1400" dirty="0"/>
              <a:t> </a:t>
            </a:r>
            <a:r>
              <a:rPr lang="en-US" sz="1400" dirty="0" err="1"/>
              <a:t>katastar</a:t>
            </a:r>
            <a:r>
              <a:rPr lang="en-US" sz="1400" dirty="0"/>
              <a:t> </a:t>
            </a:r>
            <a:r>
              <a:rPr lang="en-US" sz="1400" dirty="0" err="1"/>
              <a:t>omogućava</a:t>
            </a:r>
            <a:r>
              <a:rPr lang="en-US" sz="1400" dirty="0"/>
              <a:t> </a:t>
            </a:r>
            <a:r>
              <a:rPr lang="en-US" sz="1400" dirty="0" err="1"/>
              <a:t>da</a:t>
            </a:r>
            <a:r>
              <a:rPr lang="en-US" sz="1400" dirty="0"/>
              <a:t> </a:t>
            </a:r>
            <a:r>
              <a:rPr lang="en-US" sz="1400" dirty="0" err="1"/>
              <a:t>objektivno</a:t>
            </a:r>
            <a:r>
              <a:rPr lang="en-US" sz="1400" dirty="0"/>
              <a:t> </a:t>
            </a:r>
            <a:r>
              <a:rPr lang="en-US" sz="1400" dirty="0" err="1"/>
              <a:t>utvrđuju</a:t>
            </a:r>
            <a:r>
              <a:rPr lang="en-US" sz="1400" dirty="0"/>
              <a:t> </a:t>
            </a:r>
            <a:r>
              <a:rPr lang="en-US" sz="1400" dirty="0" err="1"/>
              <a:t>prioritete</a:t>
            </a:r>
            <a:r>
              <a:rPr lang="en-US" sz="1400" dirty="0"/>
              <a:t> u </a:t>
            </a:r>
            <a:r>
              <a:rPr lang="en-US" sz="1400" dirty="0" err="1"/>
              <a:t>rešavanju</a:t>
            </a:r>
            <a:r>
              <a:rPr lang="en-US" sz="1400" dirty="0"/>
              <a:t> </a:t>
            </a:r>
            <a:r>
              <a:rPr lang="en-US" sz="1400" dirty="0" err="1"/>
              <a:t>problema</a:t>
            </a:r>
            <a:r>
              <a:rPr lang="en-US" sz="1400" dirty="0"/>
              <a:t> </a:t>
            </a:r>
            <a:r>
              <a:rPr lang="en-US" sz="1400" dirty="0" err="1"/>
              <a:t>klizanja</a:t>
            </a:r>
            <a:r>
              <a:rPr lang="en-US" sz="1400" dirty="0"/>
              <a:t> </a:t>
            </a:r>
            <a:r>
              <a:rPr lang="en-US" sz="1400" dirty="0" err="1"/>
              <a:t>terena</a:t>
            </a:r>
            <a:r>
              <a:rPr lang="en-US" sz="1400" dirty="0"/>
              <a:t>, </a:t>
            </a:r>
            <a:r>
              <a:rPr lang="en-US" sz="1400" dirty="0" err="1"/>
              <a:t>kako</a:t>
            </a:r>
            <a:r>
              <a:rPr lang="en-US" sz="1400" dirty="0"/>
              <a:t> u </a:t>
            </a:r>
            <a:r>
              <a:rPr lang="en-US" sz="1400" dirty="0" err="1"/>
              <a:t>smislu</a:t>
            </a:r>
            <a:r>
              <a:rPr lang="en-US" sz="1400" dirty="0"/>
              <a:t> preventive, </a:t>
            </a:r>
            <a:r>
              <a:rPr lang="en-US" sz="1400" dirty="0" err="1"/>
              <a:t>tako</a:t>
            </a:r>
            <a:r>
              <a:rPr lang="en-US" sz="1400" dirty="0"/>
              <a:t> </a:t>
            </a:r>
            <a:r>
              <a:rPr lang="en-US" sz="1400" dirty="0" err="1"/>
              <a:t>i</a:t>
            </a:r>
            <a:r>
              <a:rPr lang="en-US" sz="1400" dirty="0"/>
              <a:t> u </a:t>
            </a:r>
            <a:r>
              <a:rPr lang="en-US" sz="1400" dirty="0" err="1"/>
              <a:t>smislu</a:t>
            </a:r>
            <a:r>
              <a:rPr lang="en-US" sz="1400" dirty="0"/>
              <a:t> </a:t>
            </a:r>
            <a:r>
              <a:rPr lang="en-US" sz="1400" dirty="0" err="1"/>
              <a:t>sanacije</a:t>
            </a:r>
            <a:r>
              <a:rPr lang="en-US" sz="1400" dirty="0"/>
              <a:t> </a:t>
            </a:r>
            <a:r>
              <a:rPr lang="en-US" sz="1400" dirty="0" err="1"/>
              <a:t>aktivnih</a:t>
            </a:r>
            <a:r>
              <a:rPr lang="en-US" sz="1400" dirty="0"/>
              <a:t> </a:t>
            </a:r>
            <a:r>
              <a:rPr lang="en-US" sz="1400" dirty="0" err="1"/>
              <a:t>klizišta</a:t>
            </a:r>
            <a:r>
              <a:rPr lang="en-US" sz="1400" dirty="0"/>
              <a:t> </a:t>
            </a:r>
            <a:r>
              <a:rPr lang="en-US" sz="1400" dirty="0" err="1"/>
              <a:t>i</a:t>
            </a:r>
            <a:r>
              <a:rPr lang="en-US" sz="1400" dirty="0"/>
              <a:t> </a:t>
            </a:r>
            <a:r>
              <a:rPr lang="en-US" sz="1400" dirty="0" err="1"/>
              <a:t>zaštite</a:t>
            </a:r>
            <a:r>
              <a:rPr lang="en-US" sz="1400" dirty="0"/>
              <a:t> </a:t>
            </a:r>
            <a:r>
              <a:rPr lang="en-US" sz="1400" dirty="0" err="1"/>
              <a:t>ugroženih</a:t>
            </a:r>
            <a:r>
              <a:rPr lang="en-US" sz="1400" dirty="0"/>
              <a:t> </a:t>
            </a:r>
            <a:r>
              <a:rPr lang="en-US" sz="1400" dirty="0" err="1"/>
              <a:t>objekata</a:t>
            </a:r>
            <a:r>
              <a:rPr lang="en-US" sz="1400" dirty="0"/>
              <a:t>.</a:t>
            </a:r>
          </a:p>
          <a:p>
            <a:pPr marL="342900" indent="-342900">
              <a:buFont typeface="Arial" pitchFamily="34" charset="0"/>
              <a:buAutoNum type="arabicPeriod"/>
            </a:pPr>
            <a:r>
              <a:rPr lang="en-US" sz="1400" dirty="0" err="1"/>
              <a:t>Smatramo</a:t>
            </a:r>
            <a:r>
              <a:rPr lang="en-US" sz="1400" dirty="0"/>
              <a:t> </a:t>
            </a:r>
            <a:r>
              <a:rPr lang="en-US" sz="1400" dirty="0" err="1"/>
              <a:t>potrebnim</a:t>
            </a:r>
            <a:r>
              <a:rPr lang="en-US" sz="1400" dirty="0"/>
              <a:t> </a:t>
            </a:r>
            <a:r>
              <a:rPr lang="en-US" sz="1400" dirty="0" err="1"/>
              <a:t>da</a:t>
            </a:r>
            <a:r>
              <a:rPr lang="en-US" sz="1400" dirty="0"/>
              <a:t> </a:t>
            </a:r>
            <a:r>
              <a:rPr lang="en-US" sz="1400" dirty="0" err="1"/>
              <a:t>naglasimo</a:t>
            </a:r>
            <a:r>
              <a:rPr lang="en-US" sz="1400" dirty="0"/>
              <a:t> </a:t>
            </a:r>
            <a:r>
              <a:rPr lang="en-US" sz="1400" dirty="0" err="1"/>
              <a:t>ogroman</a:t>
            </a:r>
            <a:r>
              <a:rPr lang="en-US" sz="1400" dirty="0"/>
              <a:t> </a:t>
            </a:r>
            <a:r>
              <a:rPr lang="en-US" sz="1400" dirty="0" err="1"/>
              <a:t>značaj</a:t>
            </a:r>
            <a:r>
              <a:rPr lang="en-US" sz="1400" dirty="0"/>
              <a:t> </a:t>
            </a:r>
            <a:r>
              <a:rPr lang="en-US" sz="1400" dirty="0" err="1"/>
              <a:t>pravilnog</a:t>
            </a:r>
            <a:r>
              <a:rPr lang="en-US" sz="1400" dirty="0"/>
              <a:t> </a:t>
            </a:r>
            <a:r>
              <a:rPr lang="en-US" sz="1400" dirty="0" err="1"/>
              <a:t>načina</a:t>
            </a:r>
            <a:r>
              <a:rPr lang="en-US" sz="1400" dirty="0"/>
              <a:t> </a:t>
            </a:r>
            <a:r>
              <a:rPr lang="en-US" sz="1400" dirty="0" err="1"/>
              <a:t>korišćenja</a:t>
            </a:r>
            <a:r>
              <a:rPr lang="en-US" sz="1400" dirty="0"/>
              <a:t> </a:t>
            </a:r>
            <a:r>
              <a:rPr lang="en-US" sz="1400" dirty="0" err="1"/>
              <a:t>i</a:t>
            </a:r>
            <a:r>
              <a:rPr lang="en-US" sz="1400" dirty="0"/>
              <a:t> </a:t>
            </a:r>
            <a:r>
              <a:rPr lang="en-US" sz="1400" dirty="0" err="1"/>
              <a:t>organizacije</a:t>
            </a:r>
            <a:r>
              <a:rPr lang="en-US" sz="1400" dirty="0"/>
              <a:t> </a:t>
            </a:r>
            <a:r>
              <a:rPr lang="en-US" sz="1400" dirty="0" err="1"/>
              <a:t>održavanja</a:t>
            </a:r>
            <a:r>
              <a:rPr lang="en-US" sz="1400" dirty="0"/>
              <a:t> </a:t>
            </a:r>
            <a:r>
              <a:rPr lang="en-US" sz="1400" dirty="0" err="1"/>
              <a:t>informacionog</a:t>
            </a:r>
            <a:r>
              <a:rPr lang="en-US" sz="1400" dirty="0"/>
              <a:t> </a:t>
            </a:r>
            <a:r>
              <a:rPr lang="en-US" sz="1400" dirty="0" err="1"/>
              <a:t>sistema</a:t>
            </a:r>
            <a:r>
              <a:rPr lang="en-US" sz="1400" dirty="0"/>
              <a:t> </a:t>
            </a:r>
            <a:r>
              <a:rPr lang="en-US" sz="1400" dirty="0" err="1"/>
              <a:t>i</a:t>
            </a:r>
            <a:r>
              <a:rPr lang="en-US" sz="1400" dirty="0"/>
              <a:t> </a:t>
            </a:r>
            <a:r>
              <a:rPr lang="en-US" sz="1400" dirty="0" err="1"/>
              <a:t>baze</a:t>
            </a:r>
            <a:r>
              <a:rPr lang="en-US" sz="1400" dirty="0"/>
              <a:t> </a:t>
            </a:r>
            <a:r>
              <a:rPr lang="en-US" sz="1400" dirty="0" err="1"/>
              <a:t>podataka</a:t>
            </a:r>
            <a:r>
              <a:rPr lang="en-US" sz="1400" dirty="0"/>
              <a:t>, </a:t>
            </a:r>
            <a:r>
              <a:rPr lang="en-US" sz="1400" dirty="0" err="1"/>
              <a:t>jer</a:t>
            </a:r>
            <a:r>
              <a:rPr lang="en-US" sz="1400" dirty="0"/>
              <a:t> bi </a:t>
            </a:r>
            <a:r>
              <a:rPr lang="en-US" sz="1400" dirty="0" err="1"/>
              <a:t>nestručno</a:t>
            </a:r>
            <a:r>
              <a:rPr lang="en-US" sz="1400" dirty="0"/>
              <a:t> </a:t>
            </a:r>
            <a:r>
              <a:rPr lang="en-US" sz="1400" dirty="0" err="1"/>
              <a:t>održavanje</a:t>
            </a:r>
            <a:r>
              <a:rPr lang="en-US" sz="1400" dirty="0"/>
              <a:t> </a:t>
            </a:r>
            <a:r>
              <a:rPr lang="en-US" sz="1400" dirty="0" err="1"/>
              <a:t>i</a:t>
            </a:r>
            <a:r>
              <a:rPr lang="en-US" sz="1400" dirty="0"/>
              <a:t> </a:t>
            </a:r>
            <a:r>
              <a:rPr lang="en-US" sz="1400" dirty="0" err="1"/>
              <a:t>korišćenje</a:t>
            </a:r>
            <a:r>
              <a:rPr lang="en-US" sz="1400" dirty="0"/>
              <a:t> </a:t>
            </a:r>
            <a:r>
              <a:rPr lang="en-US" sz="1400" dirty="0" err="1"/>
              <a:t>moglo</a:t>
            </a:r>
            <a:r>
              <a:rPr lang="en-US" sz="1400" dirty="0"/>
              <a:t> </a:t>
            </a:r>
            <a:r>
              <a:rPr lang="en-US" sz="1400" dirty="0" err="1"/>
              <a:t>da</a:t>
            </a:r>
            <a:r>
              <a:rPr lang="en-US" sz="1400" dirty="0"/>
              <a:t> </a:t>
            </a:r>
            <a:r>
              <a:rPr lang="en-US" sz="1400" dirty="0" err="1"/>
              <a:t>proizvede</a:t>
            </a:r>
            <a:r>
              <a:rPr lang="en-US" sz="1400" dirty="0"/>
              <a:t> </a:t>
            </a:r>
            <a:r>
              <a:rPr lang="en-US" sz="1400" dirty="0" err="1"/>
              <a:t>štete</a:t>
            </a:r>
            <a:r>
              <a:rPr lang="en-US" sz="1400" dirty="0"/>
              <a:t> pa </a:t>
            </a:r>
            <a:r>
              <a:rPr lang="en-US" sz="1400" dirty="0" err="1"/>
              <a:t>i</a:t>
            </a:r>
            <a:r>
              <a:rPr lang="en-US" sz="1400" dirty="0"/>
              <a:t> </a:t>
            </a:r>
            <a:r>
              <a:rPr lang="en-US" sz="1400" dirty="0" err="1"/>
              <a:t>zloupotrebe</a:t>
            </a:r>
            <a:r>
              <a:rPr lang="en-US" sz="1400" dirty="0"/>
              <a:t> </a:t>
            </a:r>
            <a:r>
              <a:rPr lang="en-US" sz="1400" dirty="0" err="1"/>
              <a:t>informacija</a:t>
            </a:r>
            <a:r>
              <a:rPr lang="en-US" sz="1400" dirty="0"/>
              <a:t> o </a:t>
            </a:r>
            <a:r>
              <a:rPr lang="en-US" sz="1400" dirty="0" err="1"/>
              <a:t>klizištima</a:t>
            </a:r>
            <a:r>
              <a:rPr lang="en-US" sz="1400" dirty="0"/>
              <a:t>.</a:t>
            </a:r>
          </a:p>
        </p:txBody>
      </p:sp>
      <p:sp>
        <p:nvSpPr>
          <p:cNvPr id="22533" name="Content Placeholder 3"/>
          <p:cNvSpPr txBox="1">
            <a:spLocks/>
          </p:cNvSpPr>
          <p:nvPr/>
        </p:nvSpPr>
        <p:spPr bwMode="auto">
          <a:xfrm>
            <a:off x="539750" y="1341438"/>
            <a:ext cx="845185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ts val="300"/>
              </a:spcBef>
              <a:spcAft>
                <a:spcPts val="1200"/>
              </a:spcAft>
              <a:buSzPct val="80000"/>
              <a:buFont typeface="Wingdings 2" pitchFamily="18" charset="2"/>
              <a:buNone/>
            </a:pPr>
            <a:r>
              <a:rPr lang="en-US" altLang="en-US" sz="1700" b="1">
                <a:latin typeface="Calibri" pitchFamily="34" charset="0"/>
                <a:cs typeface="Avenir LT Std 55 Roman"/>
              </a:rPr>
              <a:t>ZAKLJUČAK</a:t>
            </a:r>
            <a:endParaRPr lang="ru-RU" altLang="en-US" sz="1700" b="1">
              <a:latin typeface="Calibri" pitchFamily="34" charset="0"/>
              <a:cs typeface="Avenir LT Std 55 Roman"/>
            </a:endParaRPr>
          </a:p>
        </p:txBody>
      </p:sp>
      <p:sp>
        <p:nvSpPr>
          <p:cNvPr id="6" name="Slide Number Placeholder 6"/>
          <p:cNvSpPr txBox="1">
            <a:spLocks/>
          </p:cNvSpPr>
          <p:nvPr/>
        </p:nvSpPr>
        <p:spPr>
          <a:xfrm>
            <a:off x="6995160" y="64706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7D4338-65C5-496E-BC55-0AE548EBFE8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r>
              <a:rPr kumimoji="0" lang="sr-Latn-R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/31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7"/>
          <p:cNvSpPr txBox="1">
            <a:spLocks/>
          </p:cNvSpPr>
          <p:nvPr/>
        </p:nvSpPr>
        <p:spPr bwMode="auto">
          <a:xfrm>
            <a:off x="914400" y="3568700"/>
            <a:ext cx="73152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sr-Latn-RS" sz="2400" b="1" dirty="0" smtClean="0">
                <a:solidFill>
                  <a:srgbClr val="1982AF"/>
                </a:solidFill>
                <a:ea typeface="Avenir LT Std 55 Roman"/>
                <a:cs typeface="Avenir LT Std 55 Roman"/>
              </a:rPr>
              <a:t>Hazard od</a:t>
            </a:r>
            <a:r>
              <a:rPr lang="en-US" sz="2400" b="1" dirty="0" smtClean="0">
                <a:solidFill>
                  <a:srgbClr val="1982AF"/>
                </a:solidFill>
                <a:ea typeface="Avenir LT Std 55 Roman"/>
                <a:cs typeface="Avenir LT Std 55 Roman"/>
              </a:rPr>
              <a:t> </a:t>
            </a:r>
            <a:r>
              <a:rPr lang="en-US" sz="2400" b="1" dirty="0" err="1">
                <a:solidFill>
                  <a:srgbClr val="1982AF"/>
                </a:solidFill>
                <a:ea typeface="Avenir LT Std 55 Roman"/>
                <a:cs typeface="Avenir LT Std 55 Roman"/>
              </a:rPr>
              <a:t>klizišta</a:t>
            </a:r>
            <a:r>
              <a:rPr lang="en-US" sz="2400" b="1" dirty="0">
                <a:solidFill>
                  <a:srgbClr val="1982AF"/>
                </a:solidFill>
                <a:ea typeface="Avenir LT Std 55 Roman"/>
                <a:cs typeface="Avenir LT Std 55 Roman"/>
              </a:rPr>
              <a:t> </a:t>
            </a:r>
          </a:p>
          <a:p>
            <a:r>
              <a:rPr lang="sr-Latn-RS" sz="2400" b="1" dirty="0" smtClean="0">
                <a:solidFill>
                  <a:srgbClr val="1982AF"/>
                </a:solidFill>
                <a:ea typeface="Avenir LT Std 55 Roman"/>
                <a:cs typeface="Avenir LT Std 55 Roman"/>
              </a:rPr>
              <a:t>Primer za područje</a:t>
            </a:r>
            <a:r>
              <a:rPr lang="en-US" sz="2400" b="1" dirty="0" smtClean="0">
                <a:solidFill>
                  <a:srgbClr val="1982AF"/>
                </a:solidFill>
                <a:ea typeface="Avenir LT Std 55 Roman"/>
                <a:cs typeface="Avenir LT Std 55 Roman"/>
              </a:rPr>
              <a:t> </a:t>
            </a:r>
            <a:r>
              <a:rPr lang="en-US" sz="2400" b="1" dirty="0" err="1">
                <a:solidFill>
                  <a:srgbClr val="1982AF"/>
                </a:solidFill>
                <a:ea typeface="Avenir LT Std 55 Roman"/>
                <a:cs typeface="Avenir LT Std 55 Roman"/>
              </a:rPr>
              <a:t>Beograda</a:t>
            </a:r>
            <a:endParaRPr lang="en-US" sz="2400" b="1" dirty="0">
              <a:solidFill>
                <a:srgbClr val="1982AF"/>
              </a:solidFill>
              <a:ea typeface="Avenir LT Std 55 Roman"/>
              <a:cs typeface="Avenir LT Std 55 Roman"/>
            </a:endParaRPr>
          </a:p>
        </p:txBody>
      </p:sp>
      <p:sp>
        <p:nvSpPr>
          <p:cNvPr id="4" name="Title 7"/>
          <p:cNvSpPr txBox="1">
            <a:spLocks/>
          </p:cNvSpPr>
          <p:nvPr/>
        </p:nvSpPr>
        <p:spPr>
          <a:xfrm>
            <a:off x="914400" y="4614863"/>
            <a:ext cx="7315200" cy="484187"/>
          </a:xfrm>
          <a:prstGeom prst="rect">
            <a:avLst/>
          </a:prstGeom>
        </p:spPr>
        <p:txBody>
          <a:bodyPr/>
          <a:lstStyle/>
          <a:p>
            <a:r>
              <a:rPr lang="en-US" sz="1600" b="1" dirty="0" err="1" smtClean="0">
                <a:solidFill>
                  <a:srgbClr val="6D670F"/>
                </a:solidFill>
                <a:ea typeface="Avenir LT Std 55 Roman"/>
                <a:cs typeface="Avenir LT Std 55 Roman"/>
              </a:rPr>
              <a:t>dr</a:t>
            </a:r>
            <a:r>
              <a:rPr lang="sr-Latn-RS" sz="1600" b="1" dirty="0" smtClean="0">
                <a:solidFill>
                  <a:srgbClr val="6D670F"/>
                </a:solidFill>
                <a:ea typeface="Avenir LT Std 55 Roman"/>
                <a:cs typeface="Avenir LT Std 55 Roman"/>
              </a:rPr>
              <a:t> Miloš Marjanović</a:t>
            </a:r>
            <a:endParaRPr lang="en-US" sz="1600" b="1" i="1" dirty="0">
              <a:solidFill>
                <a:srgbClr val="6D670F"/>
              </a:solidFill>
              <a:ea typeface="Avenir LT Std 55 Roman"/>
              <a:cs typeface="Avenir LT Std 55 Roman"/>
            </a:endParaRPr>
          </a:p>
          <a:p>
            <a:r>
              <a:rPr lang="en-US" sz="1600" b="1" dirty="0">
                <a:solidFill>
                  <a:srgbClr val="6D670F"/>
                </a:solidFill>
                <a:ea typeface="Avenir LT Std 55 Roman"/>
                <a:cs typeface="Avenir LT Std 55 Roman"/>
              </a:rPr>
              <a:t>  </a:t>
            </a:r>
          </a:p>
        </p:txBody>
      </p:sp>
      <p:pic>
        <p:nvPicPr>
          <p:cNvPr id="13316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5" y="223838"/>
            <a:ext cx="968375" cy="116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293813" y="568325"/>
            <a:ext cx="5167312" cy="344488"/>
          </a:xfrm>
          <a:prstGeom prst="rect">
            <a:avLst/>
          </a:prstGeom>
          <a:noFill/>
          <a:effectLst/>
        </p:spPr>
        <p:txBody>
          <a:bodyPr wrap="none" lIns="0" tIns="0" rIns="0" bIns="0"/>
          <a:lstStyle/>
          <a:p>
            <a:pPr eaLnBrk="0" fontAlgn="auto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sr-Latn-RS" b="1" dirty="0">
                <a:solidFill>
                  <a:schemeClr val="accent3"/>
                </a:solidFill>
                <a:latin typeface="+mn-lt"/>
                <a:ea typeface="+mn-ea"/>
              </a:rPr>
              <a:t>RUDARSKO </a:t>
            </a:r>
          </a:p>
          <a:p>
            <a:pPr eaLnBrk="0" fontAlgn="auto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sr-Latn-RS" b="1" dirty="0">
                <a:solidFill>
                  <a:schemeClr val="accent3"/>
                </a:solidFill>
                <a:latin typeface="+mn-lt"/>
                <a:ea typeface="+mn-ea"/>
              </a:rPr>
              <a:t>       GEOLOŠKI</a:t>
            </a:r>
            <a:r>
              <a:rPr lang="sr-Latn-RS" sz="1200" b="1" dirty="0">
                <a:solidFill>
                  <a:schemeClr val="accent3"/>
                </a:solidFill>
                <a:latin typeface="+mn-lt"/>
                <a:ea typeface="+mn-ea"/>
              </a:rPr>
              <a:t> </a:t>
            </a:r>
            <a:r>
              <a:rPr lang="sr-Latn-RS" sz="1400" b="1" dirty="0">
                <a:solidFill>
                  <a:schemeClr val="tx2"/>
                </a:solidFill>
                <a:latin typeface="+mn-lt"/>
                <a:ea typeface="+mn-ea"/>
              </a:rPr>
              <a:t>FAKULTET</a:t>
            </a:r>
            <a:endParaRPr lang="en-US" b="1" dirty="0">
              <a:solidFill>
                <a:schemeClr val="tx2"/>
              </a:solidFill>
              <a:latin typeface="+mn-lt"/>
              <a:ea typeface="+mn-ea"/>
            </a:endParaRPr>
          </a:p>
        </p:txBody>
      </p:sp>
      <p:sp>
        <p:nvSpPr>
          <p:cNvPr id="13318" name="TextBox 6"/>
          <p:cNvSpPr txBox="1">
            <a:spLocks noChangeArrowheads="1"/>
          </p:cNvSpPr>
          <p:nvPr/>
        </p:nvSpPr>
        <p:spPr bwMode="auto">
          <a:xfrm>
            <a:off x="6461125" y="550863"/>
            <a:ext cx="2544763" cy="4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algn="r" eaLnBrk="0" hangingPunct="0">
              <a:lnSpc>
                <a:spcPts val="1800"/>
              </a:lnSpc>
            </a:pPr>
            <a:r>
              <a:rPr lang="en-US" sz="1400" b="1">
                <a:solidFill>
                  <a:srgbClr val="000000"/>
                </a:solidFill>
              </a:rPr>
              <a:t>Beograd, 20. Novembar 2013.</a:t>
            </a:r>
          </a:p>
          <a:p>
            <a:pPr algn="r" eaLnBrk="0" hangingPunct="0">
              <a:lnSpc>
                <a:spcPts val="1800"/>
              </a:lnSpc>
            </a:pPr>
            <a:r>
              <a:rPr lang="en-US" sz="1400" b="1">
                <a:hlinkClick r:id="rId3"/>
              </a:rPr>
              <a:t>http://gisday.rgf.rs</a:t>
            </a:r>
            <a:endParaRPr lang="en-US" sz="1400" b="1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10730" y="5824220"/>
            <a:ext cx="1824038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000" y="1440000"/>
            <a:ext cx="8640000" cy="4320000"/>
          </a:xfrm>
        </p:spPr>
        <p:txBody>
          <a:bodyPr/>
          <a:lstStyle/>
          <a:p>
            <a:pPr marL="449263" indent="-449263">
              <a:buFont typeface="Arial" pitchFamily="34" charset="0"/>
              <a:buChar char="•"/>
            </a:pPr>
            <a:r>
              <a:rPr lang="sr-Latn-RS" dirty="0" smtClean="0"/>
              <a:t>Osnovne postavke</a:t>
            </a:r>
          </a:p>
          <a:p>
            <a:pPr marL="449263" indent="-449263">
              <a:buFont typeface="Arial" pitchFamily="34" charset="0"/>
              <a:buChar char="•"/>
            </a:pPr>
            <a:r>
              <a:rPr lang="sr-Latn-RS" dirty="0" smtClean="0"/>
              <a:t>Motiv</a:t>
            </a:r>
          </a:p>
          <a:p>
            <a:pPr marL="449263" indent="-449263">
              <a:buFont typeface="Arial" pitchFamily="34" charset="0"/>
              <a:buChar char="•"/>
            </a:pPr>
            <a:r>
              <a:rPr lang="sr-Latn-RS" dirty="0" smtClean="0"/>
              <a:t>Uloga GIS-a</a:t>
            </a:r>
          </a:p>
          <a:p>
            <a:pPr marL="449263" indent="-449263">
              <a:buFont typeface="Arial" pitchFamily="34" charset="0"/>
              <a:buChar char="•"/>
            </a:pPr>
            <a:r>
              <a:rPr lang="sr-Latn-RS" dirty="0" smtClean="0"/>
              <a:t>Primer za područje Beograda</a:t>
            </a:r>
          </a:p>
          <a:p>
            <a:pPr marL="449263" indent="-449263">
              <a:buFont typeface="Arial" pitchFamily="34" charset="0"/>
              <a:buChar char="•"/>
            </a:pPr>
            <a:r>
              <a:rPr lang="sr-Latn-RS" dirty="0" smtClean="0"/>
              <a:t>Zaključak</a:t>
            </a:r>
          </a:p>
          <a:p>
            <a:pPr indent="457200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01752" y="457200"/>
            <a:ext cx="8686800" cy="841248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4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sr-Latn-RS" sz="3200" i="1" cap="all" dirty="0" smtClean="0">
                <a:effectLst>
                  <a:reflection blurRad="12700" stA="48000" endA="300" endPos="55000" dir="5400000" sy="-90000" algn="bl"/>
                </a:effectLst>
              </a:rPr>
              <a:t>Sadržaj</a:t>
            </a:r>
            <a:endParaRPr lang="en-US" sz="32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D4338-65C5-496E-BC55-0AE548EBFE85}" type="slidenum">
              <a:rPr lang="en-US" smtClean="0"/>
              <a:pPr/>
              <a:t>13</a:t>
            </a:fld>
            <a:r>
              <a:rPr lang="sr-Latn-RS" dirty="0" smtClean="0"/>
              <a:t>/31</a:t>
            </a:r>
            <a:endParaRPr 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000" y="1440000"/>
            <a:ext cx="8640000" cy="4320000"/>
          </a:xfrm>
        </p:spPr>
        <p:txBody>
          <a:bodyPr>
            <a:normAutofit fontScale="77500" lnSpcReduction="20000"/>
          </a:bodyPr>
          <a:lstStyle/>
          <a:p>
            <a:pPr marL="449263" indent="-449263">
              <a:lnSpc>
                <a:spcPct val="120000"/>
              </a:lnSpc>
            </a:pPr>
            <a:r>
              <a:rPr lang="sr-Latn-RS" sz="3400" dirty="0" smtClean="0"/>
              <a:t>Definicije</a:t>
            </a:r>
          </a:p>
          <a:p>
            <a:pPr marL="450000" lvl="1" indent="-25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982AF"/>
              </a:buClr>
              <a:buSzPct val="100000"/>
              <a:buFontTx/>
              <a:buChar char="-"/>
            </a:pPr>
            <a:r>
              <a:rPr lang="sr-Latn-RS" b="1" dirty="0" smtClean="0">
                <a:latin typeface="+mn-lt"/>
              </a:rPr>
              <a:t>Sklonost ka kliženju (</a:t>
            </a:r>
            <a:r>
              <a:rPr lang="sr-Latn-RS" b="1" i="1" dirty="0" smtClean="0">
                <a:latin typeface="+mn-lt"/>
              </a:rPr>
              <a:t>S</a:t>
            </a:r>
            <a:r>
              <a:rPr lang="sr-Latn-RS" b="1" dirty="0" smtClean="0">
                <a:latin typeface="+mn-lt"/>
              </a:rPr>
              <a:t>)</a:t>
            </a:r>
          </a:p>
          <a:p>
            <a:pPr marL="450000" lvl="1" indent="-25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982AF"/>
              </a:buClr>
              <a:buSzPct val="100000"/>
              <a:buNone/>
            </a:pPr>
            <a:r>
              <a:rPr lang="sr-Latn-RS" i="1" dirty="0" smtClean="0">
                <a:latin typeface="+mn-lt"/>
              </a:rPr>
              <a:t>	prostorna verovatnoća pojave klizišta na nekom području, kontrolisana lokalnim terenskim uslovima (susceptibilnost)</a:t>
            </a:r>
          </a:p>
          <a:p>
            <a:pPr marL="450000" lvl="1" indent="-25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982AF"/>
              </a:buClr>
              <a:buSzPct val="100000"/>
              <a:buFontTx/>
              <a:buChar char="-"/>
            </a:pPr>
            <a:r>
              <a:rPr lang="sr-Latn-RS" b="1" dirty="0" smtClean="0">
                <a:latin typeface="+mn-lt"/>
              </a:rPr>
              <a:t>Hazard od kliženja (</a:t>
            </a:r>
            <a:r>
              <a:rPr lang="sr-Latn-RS" b="1" i="1" dirty="0" smtClean="0">
                <a:latin typeface="+mn-lt"/>
              </a:rPr>
              <a:t>H</a:t>
            </a:r>
            <a:r>
              <a:rPr lang="sr-Latn-RS" b="1" dirty="0" smtClean="0">
                <a:latin typeface="+mn-lt"/>
              </a:rPr>
              <a:t>)</a:t>
            </a:r>
          </a:p>
          <a:p>
            <a:pPr marL="450000" lvl="1" indent="-25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982AF"/>
              </a:buClr>
              <a:buSzPct val="100000"/>
              <a:buNone/>
            </a:pPr>
            <a:r>
              <a:rPr lang="sr-Latn-RS" i="1" dirty="0" smtClean="0">
                <a:latin typeface="+mn-lt"/>
              </a:rPr>
              <a:t>	prostorno-vremenska verovatnoća pojave klizišta određene magnitude (veličine, zapremine ili frekventnosti) na nekom području</a:t>
            </a:r>
          </a:p>
          <a:p>
            <a:pPr marL="450000" lvl="1" indent="-25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982AF"/>
              </a:buClr>
              <a:buSzPct val="100000"/>
              <a:buFontTx/>
              <a:buChar char="-"/>
            </a:pPr>
            <a:r>
              <a:rPr lang="sr-Latn-RS" b="1" dirty="0" smtClean="0">
                <a:latin typeface="+mn-lt"/>
              </a:rPr>
              <a:t>Ugroženi element (</a:t>
            </a:r>
            <a:r>
              <a:rPr lang="sr-Latn-RS" b="1" i="1" dirty="0" smtClean="0">
                <a:latin typeface="+mn-lt"/>
              </a:rPr>
              <a:t>E</a:t>
            </a:r>
            <a:r>
              <a:rPr lang="sr-Latn-RS" b="1" dirty="0" smtClean="0">
                <a:latin typeface="+mn-lt"/>
              </a:rPr>
              <a:t>)</a:t>
            </a:r>
          </a:p>
          <a:p>
            <a:pPr marL="450000" lvl="1" indent="-25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982AF"/>
              </a:buClr>
              <a:buSzPct val="100000"/>
              <a:buNone/>
            </a:pPr>
            <a:r>
              <a:rPr lang="sr-Latn-RS" i="1" dirty="0" smtClean="0">
                <a:latin typeface="+mn-lt"/>
              </a:rPr>
              <a:t>	stanovništvo, materijalna dobra, privreda, ekonomija, životni uslovi...</a:t>
            </a:r>
          </a:p>
          <a:p>
            <a:pPr marL="450000" lvl="1" indent="-25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982AF"/>
              </a:buClr>
              <a:buSzPct val="100000"/>
              <a:buFontTx/>
              <a:buChar char="-"/>
            </a:pPr>
            <a:r>
              <a:rPr lang="sr-Latn-RS" b="1" dirty="0" smtClean="0">
                <a:latin typeface="+mn-lt"/>
              </a:rPr>
              <a:t>Osetljivost na kliženje (</a:t>
            </a:r>
            <a:r>
              <a:rPr lang="sr-Latn-RS" b="1" i="1" dirty="0" smtClean="0">
                <a:latin typeface="+mn-lt"/>
              </a:rPr>
              <a:t>V</a:t>
            </a:r>
            <a:r>
              <a:rPr lang="sr-Latn-RS" b="1" dirty="0" smtClean="0">
                <a:latin typeface="+mn-lt"/>
              </a:rPr>
              <a:t>)</a:t>
            </a:r>
          </a:p>
          <a:p>
            <a:pPr marL="450000" lvl="1" indent="-25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982AF"/>
              </a:buClr>
              <a:buSzPct val="100000"/>
              <a:buNone/>
            </a:pPr>
            <a:r>
              <a:rPr lang="sr-Latn-RS" i="1" dirty="0" smtClean="0">
                <a:latin typeface="+mn-lt"/>
              </a:rPr>
              <a:t>	prostorno-vremenska verovatnoća da se ugroženi element nađe pod uticajem klizišta</a:t>
            </a:r>
          </a:p>
          <a:p>
            <a:pPr marL="450000" lvl="1" indent="-25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982AF"/>
              </a:buClr>
              <a:buSzPct val="100000"/>
              <a:buFontTx/>
              <a:buChar char="-"/>
            </a:pPr>
            <a:r>
              <a:rPr lang="sr-Latn-RS" b="1" dirty="0" smtClean="0">
                <a:latin typeface="+mn-lt"/>
              </a:rPr>
              <a:t>Rizik od kliženja (</a:t>
            </a:r>
            <a:r>
              <a:rPr lang="sr-Latn-RS" b="1" i="1" dirty="0" smtClean="0">
                <a:latin typeface="+mn-lt"/>
              </a:rPr>
              <a:t>R</a:t>
            </a:r>
            <a:r>
              <a:rPr lang="sr-Latn-RS" b="1" dirty="0" smtClean="0">
                <a:latin typeface="+mn-lt"/>
              </a:rPr>
              <a:t>)</a:t>
            </a:r>
          </a:p>
          <a:p>
            <a:pPr marL="450000" lvl="1" indent="-25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982AF"/>
              </a:buClr>
              <a:buSzPct val="100000"/>
              <a:buNone/>
            </a:pPr>
            <a:r>
              <a:rPr lang="sr-Latn-RS" i="1" dirty="0" smtClean="0">
                <a:latin typeface="+mn-lt"/>
              </a:rPr>
              <a:t>	prostorno-vremenska verovatnoća da se ugroženi element nađe pod uticajem klizišta određene magnitude</a:t>
            </a:r>
          </a:p>
        </p:txBody>
      </p:sp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2"/>
          <a:srcRect l="13754" t="28396" r="62287" b="64505"/>
          <a:stretch>
            <a:fillRect/>
          </a:stretch>
        </p:blipFill>
        <p:spPr bwMode="auto">
          <a:xfrm>
            <a:off x="3679861" y="5465028"/>
            <a:ext cx="1784279" cy="297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01752" y="457200"/>
            <a:ext cx="8686800" cy="841248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4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sr-Latn-RS" sz="3200" i="1" cap="all" dirty="0" smtClean="0">
                <a:effectLst>
                  <a:reflection blurRad="12700" stA="48000" endA="300" endPos="55000" dir="5400000" sy="-90000" algn="bl"/>
                </a:effectLst>
              </a:rPr>
              <a:t>Osnovne postavke</a:t>
            </a:r>
            <a:endParaRPr lang="en-US" sz="32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D4338-65C5-496E-BC55-0AE548EBFE85}" type="slidenum">
              <a:rPr lang="en-US" smtClean="0"/>
              <a:pPr/>
              <a:t>14</a:t>
            </a:fld>
            <a:r>
              <a:rPr lang="sr-Latn-RS" smtClean="0"/>
              <a:t>/31</a:t>
            </a:r>
            <a:endParaRPr 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000" y="1440000"/>
            <a:ext cx="8640000" cy="432000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sr-Latn-RS" sz="3400" dirty="0" smtClean="0"/>
              <a:t>Principi modelovanja</a:t>
            </a:r>
          </a:p>
          <a:p>
            <a:pPr marL="450000" lvl="1" indent="-252000">
              <a:lnSpc>
                <a:spcPct val="120000"/>
              </a:lnSpc>
              <a:buClr>
                <a:srgbClr val="006699"/>
              </a:buClr>
              <a:buSzPct val="100000"/>
              <a:buFontTx/>
              <a:buChar char="-"/>
            </a:pPr>
            <a:r>
              <a:rPr lang="sr-Latn-RS" dirty="0" smtClean="0">
                <a:latin typeface="+mn-lt"/>
              </a:rPr>
              <a:t>Uniformnost</a:t>
            </a:r>
          </a:p>
          <a:p>
            <a:pPr marL="450000" lvl="1" indent="-252000">
              <a:lnSpc>
                <a:spcPct val="120000"/>
              </a:lnSpc>
              <a:buClr>
                <a:srgbClr val="006699"/>
              </a:buClr>
              <a:buSzPct val="100000"/>
              <a:buNone/>
            </a:pPr>
            <a:r>
              <a:rPr lang="sr-Latn-RS" i="1" dirty="0">
                <a:latin typeface="+mn-lt"/>
              </a:rPr>
              <a:t>	</a:t>
            </a:r>
            <a:r>
              <a:rPr lang="sr-Latn-RS" i="1" dirty="0" smtClean="0">
                <a:latin typeface="+mn-lt"/>
              </a:rPr>
              <a:t>klizišta se na sličan način pojavljuju pri sličnim uslovima i karakteristikama terena</a:t>
            </a:r>
          </a:p>
          <a:p>
            <a:pPr marL="450000" lvl="1" indent="-252000">
              <a:lnSpc>
                <a:spcPct val="120000"/>
              </a:lnSpc>
              <a:buClr>
                <a:srgbClr val="006699"/>
              </a:buClr>
              <a:buSzPct val="100000"/>
              <a:buFontTx/>
              <a:buChar char="-"/>
            </a:pPr>
            <a:r>
              <a:rPr lang="sr-Latn-RS" dirty="0" smtClean="0">
                <a:latin typeface="+mn-lt"/>
              </a:rPr>
              <a:t>Ponovljivost</a:t>
            </a:r>
          </a:p>
          <a:p>
            <a:pPr marL="450000" lvl="1" indent="-252000">
              <a:lnSpc>
                <a:spcPct val="120000"/>
              </a:lnSpc>
              <a:buClr>
                <a:srgbClr val="006699"/>
              </a:buClr>
              <a:buSzPct val="100000"/>
              <a:buNone/>
            </a:pPr>
            <a:r>
              <a:rPr lang="sr-Latn-RS" i="1" dirty="0">
                <a:latin typeface="+mn-lt"/>
              </a:rPr>
              <a:t>	</a:t>
            </a:r>
            <a:r>
              <a:rPr lang="sr-Latn-RS" i="1" dirty="0" smtClean="0">
                <a:latin typeface="+mn-lt"/>
              </a:rPr>
              <a:t>klizišta se reaktiviraju ako se steknu slični uslovi koji su doveli do njihovog prvobitnog aktiviranja</a:t>
            </a:r>
          </a:p>
          <a:p>
            <a:pPr>
              <a:lnSpc>
                <a:spcPct val="120000"/>
              </a:lnSpc>
            </a:pPr>
            <a:r>
              <a:rPr lang="sr-Latn-RS" sz="3400" dirty="0" smtClean="0"/>
              <a:t>Dodatne pretpostavke</a:t>
            </a:r>
          </a:p>
          <a:p>
            <a:pPr marL="450000" lvl="1" indent="-252000">
              <a:lnSpc>
                <a:spcPct val="120000"/>
              </a:lnSpc>
              <a:buClr>
                <a:srgbClr val="006699"/>
              </a:buClr>
              <a:buSzPct val="100000"/>
            </a:pPr>
            <a:r>
              <a:rPr lang="sr-Latn-RS" i="1" dirty="0" smtClean="0">
                <a:latin typeface="+mn-lt"/>
              </a:rPr>
              <a:t>svojstva terena predstavljaju prirodne uticajne faktore koji utiču na pojavu klizišta</a:t>
            </a:r>
          </a:p>
          <a:p>
            <a:pPr marL="450000" lvl="1" indent="-252000">
              <a:lnSpc>
                <a:spcPct val="120000"/>
              </a:lnSpc>
              <a:buClr>
                <a:srgbClr val="006699"/>
              </a:buClr>
              <a:buSzPct val="100000"/>
            </a:pPr>
            <a:r>
              <a:rPr lang="sr-Latn-RS" i="1" dirty="0" smtClean="0">
                <a:latin typeface="+mn-lt"/>
              </a:rPr>
              <a:t>svojstva terena su nepromenljiva u posmatranom periodu</a:t>
            </a:r>
          </a:p>
          <a:p>
            <a:pPr marL="450000" lvl="1" indent="-252000">
              <a:lnSpc>
                <a:spcPct val="120000"/>
              </a:lnSpc>
              <a:buClr>
                <a:srgbClr val="006699"/>
              </a:buClr>
              <a:buSzPct val="100000"/>
            </a:pPr>
            <a:r>
              <a:rPr lang="sr-Latn-RS" i="1" dirty="0" smtClean="0">
                <a:latin typeface="+mn-lt"/>
              </a:rPr>
              <a:t>kod nekih jednostavnijih metoda svojstva terena su međusobno statistički nezavisna</a:t>
            </a:r>
            <a:endParaRPr lang="en-US" i="1" dirty="0">
              <a:latin typeface="+mn-lt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01752" y="457200"/>
            <a:ext cx="8686800" cy="841248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4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sr-Latn-RS" sz="3200" i="1" cap="all" dirty="0" smtClean="0">
                <a:effectLst>
                  <a:reflection blurRad="12700" stA="48000" endA="300" endPos="55000" dir="5400000" sy="-90000" algn="bl"/>
                </a:effectLst>
              </a:rPr>
              <a:t>Osnovne postavke</a:t>
            </a:r>
            <a:endParaRPr lang="en-US" sz="32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D4338-65C5-496E-BC55-0AE548EBFE85}" type="slidenum">
              <a:rPr lang="en-US" smtClean="0"/>
              <a:pPr/>
              <a:t>15</a:t>
            </a:fld>
            <a:r>
              <a:rPr lang="sr-Latn-RS" smtClean="0"/>
              <a:t>/31</a:t>
            </a:r>
            <a:endParaRPr 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000" y="1440000"/>
            <a:ext cx="8640000" cy="4320000"/>
          </a:xfrm>
        </p:spPr>
        <p:txBody>
          <a:bodyPr>
            <a:normAutofit fontScale="25000" lnSpcReduction="20000"/>
          </a:bodyPr>
          <a:lstStyle/>
          <a:p>
            <a:pPr marL="450000" indent="-4500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sr-Latn-RS" sz="10400" dirty="0" smtClean="0"/>
              <a:t>Inicijativa Evropske Komisije</a:t>
            </a:r>
          </a:p>
          <a:p>
            <a:pPr marL="450000" lvl="1" indent="-252000">
              <a:lnSpc>
                <a:spcPct val="120000"/>
              </a:lnSpc>
              <a:buClr>
                <a:srgbClr val="006699"/>
              </a:buClr>
              <a:buFontTx/>
              <a:buChar char="-"/>
            </a:pPr>
            <a:r>
              <a:rPr lang="sr-Latn-RS" sz="5600" dirty="0" smtClean="0">
                <a:latin typeface="+mn-lt"/>
              </a:rPr>
              <a:t>EU´s Thematic Strategy for Soil Protection + Soil Framework Directive 2006</a:t>
            </a:r>
          </a:p>
          <a:p>
            <a:pPr marL="450000" lvl="1" indent="-252000">
              <a:lnSpc>
                <a:spcPct val="120000"/>
              </a:lnSpc>
              <a:buClr>
                <a:srgbClr val="006699"/>
              </a:buClr>
              <a:buNone/>
            </a:pPr>
            <a:r>
              <a:rPr lang="sr-Latn-RS" sz="5600" dirty="0" smtClean="0">
                <a:latin typeface="+mn-lt"/>
              </a:rPr>
              <a:t>	nalaže se ispitivanje verovatnoće pojave klizišta kao jedane od osam opasnosti po zemljište, ali i usaglašavanje metodologije njihovog kartiranja-zoniranja u zemljama članicama EU</a:t>
            </a:r>
          </a:p>
          <a:p>
            <a:pPr marL="450000" lvl="1" indent="-252000">
              <a:lnSpc>
                <a:spcPct val="120000"/>
              </a:lnSpc>
              <a:buClr>
                <a:srgbClr val="006699"/>
              </a:buClr>
              <a:buFontTx/>
              <a:buChar char="-"/>
            </a:pPr>
            <a:r>
              <a:rPr lang="en-US" sz="5600" dirty="0" smtClean="0">
                <a:latin typeface="+mn-lt"/>
              </a:rPr>
              <a:t>D</a:t>
            </a:r>
            <a:r>
              <a:rPr lang="sr-Latn-RS" sz="5600" dirty="0" smtClean="0">
                <a:latin typeface="+mn-lt"/>
              </a:rPr>
              <a:t>va nivoa detaljnosti</a:t>
            </a:r>
          </a:p>
          <a:p>
            <a:pPr marL="720000" lvl="2" indent="-252000">
              <a:lnSpc>
                <a:spcPct val="120000"/>
              </a:lnSpc>
              <a:spcAft>
                <a:spcPts val="600"/>
              </a:spcAft>
              <a:buClr>
                <a:srgbClr val="006699"/>
              </a:buClr>
              <a:buSzPct val="100000"/>
              <a:buFont typeface="Arial" pitchFamily="34" charset="0"/>
              <a:buChar char="•"/>
            </a:pPr>
            <a:r>
              <a:rPr lang="sr-Latn-RS" sz="4800" dirty="0" smtClean="0">
                <a:latin typeface="+mn-lt"/>
              </a:rPr>
              <a:t>Nivo 1 (Tier 1) kvalitativno generalno zoniranje na osnovu vrednovanja uticajnih faktora (tematskih prirodnih svojstava i svojstava životne sredine) usvojenih od strane Soil Information Thematic Working Group (SIWG)</a:t>
            </a:r>
          </a:p>
          <a:p>
            <a:pPr marL="720000" lvl="2" indent="-252000">
              <a:lnSpc>
                <a:spcPct val="120000"/>
              </a:lnSpc>
              <a:spcAft>
                <a:spcPts val="600"/>
              </a:spcAft>
              <a:buClr>
                <a:srgbClr val="006699"/>
              </a:buClr>
              <a:buSzPct val="100000"/>
              <a:buFont typeface="Arial" pitchFamily="34" charset="0"/>
              <a:buChar char="•"/>
            </a:pPr>
            <a:r>
              <a:rPr lang="sr-Latn-RS" sz="4800" dirty="0" smtClean="0">
                <a:latin typeface="+mn-lt"/>
              </a:rPr>
              <a:t>Nivo 2 (Tier 2) kvantitativno detaljnije zoniranje oblasti od interesa (prethodno definisanih u prvom nivou istraživanja)</a:t>
            </a:r>
          </a:p>
          <a:p>
            <a:pPr marL="450000" lvl="0" indent="-450000" defTabSz="9144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Tx/>
              <a:defRPr/>
            </a:pPr>
            <a:r>
              <a:rPr lang="sr-Latn-RS" sz="10400" dirty="0" smtClean="0"/>
              <a:t>Usaglašavanje nomenklature, principa i metodologije</a:t>
            </a:r>
          </a:p>
          <a:p>
            <a:pPr marL="450000" lvl="1" indent="-252000" algn="just" defTabSz="914400" fontAlgn="auto">
              <a:lnSpc>
                <a:spcPct val="120000"/>
              </a:lnSpc>
              <a:spcBef>
                <a:spcPts val="0"/>
              </a:spcBef>
              <a:buClr>
                <a:srgbClr val="006699"/>
              </a:buClr>
              <a:buSzTx/>
              <a:buFontTx/>
              <a:buChar char="-"/>
              <a:defRPr/>
            </a:pPr>
            <a:r>
              <a:rPr lang="en-US" sz="5600" dirty="0" smtClean="0">
                <a:latin typeface="+mn-lt"/>
              </a:rPr>
              <a:t>U</a:t>
            </a:r>
            <a:r>
              <a:rPr lang="sr-Latn-RS" sz="5600" dirty="0" smtClean="0">
                <a:latin typeface="+mn-lt"/>
              </a:rPr>
              <a:t>putstva </a:t>
            </a:r>
            <a:r>
              <a:rPr lang="en-US" sz="5600" dirty="0" smtClean="0">
                <a:latin typeface="+mn-lt"/>
              </a:rPr>
              <a:t>Working Party on World Landslide Inventory </a:t>
            </a:r>
            <a:r>
              <a:rPr lang="sr-Latn-RS" sz="5600" dirty="0" smtClean="0">
                <a:latin typeface="+mn-lt"/>
              </a:rPr>
              <a:t>1990 (a</a:t>
            </a:r>
            <a:r>
              <a:rPr lang="en-US" sz="5600" dirty="0" smtClean="0">
                <a:latin typeface="+mn-lt"/>
              </a:rPr>
              <a:t> suggested method for reporting a landslide</a:t>
            </a:r>
            <a:r>
              <a:rPr lang="sr-Latn-RS" sz="5600" dirty="0" smtClean="0">
                <a:latin typeface="+mn-lt"/>
              </a:rPr>
              <a:t>), 1993 (a</a:t>
            </a:r>
            <a:r>
              <a:rPr lang="en-US" sz="5600" dirty="0" smtClean="0">
                <a:latin typeface="+mn-lt"/>
              </a:rPr>
              <a:t> suggested method for describing the activity of a landslide</a:t>
            </a:r>
            <a:r>
              <a:rPr lang="sr-Latn-RS" sz="5600" dirty="0" smtClean="0">
                <a:latin typeface="+mn-lt"/>
              </a:rPr>
              <a:t>), </a:t>
            </a:r>
            <a:r>
              <a:rPr lang="en-US" sz="5600" dirty="0" smtClean="0">
                <a:latin typeface="+mn-lt"/>
              </a:rPr>
              <a:t>1995</a:t>
            </a:r>
            <a:r>
              <a:rPr lang="sr-Latn-RS" sz="5600" dirty="0" smtClean="0">
                <a:latin typeface="+mn-lt"/>
              </a:rPr>
              <a:t> (a</a:t>
            </a:r>
            <a:r>
              <a:rPr lang="en-US" sz="5600" dirty="0" smtClean="0">
                <a:latin typeface="+mn-lt"/>
              </a:rPr>
              <a:t> suggested method for describing the rate of movement of a landslide</a:t>
            </a:r>
            <a:r>
              <a:rPr lang="sr-Latn-RS" sz="5600" dirty="0" smtClean="0">
                <a:latin typeface="+mn-lt"/>
              </a:rPr>
              <a:t>)</a:t>
            </a:r>
            <a:endParaRPr lang="sr-Latn-RS" sz="5600" dirty="0" smtClean="0">
              <a:solidFill>
                <a:srgbClr val="FF0000"/>
              </a:solidFill>
              <a:latin typeface="+mn-lt"/>
            </a:endParaRPr>
          </a:p>
          <a:p>
            <a:pPr marL="450000" lvl="1" indent="-252000" algn="just" defTabSz="914400" fontAlgn="auto">
              <a:lnSpc>
                <a:spcPct val="120000"/>
              </a:lnSpc>
              <a:spcBef>
                <a:spcPts val="0"/>
              </a:spcBef>
              <a:buClr>
                <a:srgbClr val="006699"/>
              </a:buClr>
              <a:buSzTx/>
              <a:buFontTx/>
              <a:buChar char="-"/>
              <a:defRPr/>
            </a:pPr>
            <a:r>
              <a:rPr lang="en-US" sz="5600" dirty="0" smtClean="0">
                <a:latin typeface="+mn-lt"/>
              </a:rPr>
              <a:t>Fell et al. 2008, Guidelines for landslide susceptibility, hazard and risk zoning for land use planning</a:t>
            </a:r>
          </a:p>
          <a:p>
            <a:pPr marL="450000" lvl="1" indent="-252000" algn="just" defTabSz="914400" fontAlgn="auto">
              <a:lnSpc>
                <a:spcPct val="120000"/>
              </a:lnSpc>
              <a:spcBef>
                <a:spcPts val="0"/>
              </a:spcBef>
              <a:buClr>
                <a:srgbClr val="006699"/>
              </a:buClr>
              <a:buSzTx/>
              <a:buFontTx/>
              <a:buChar char="-"/>
              <a:defRPr/>
            </a:pPr>
            <a:r>
              <a:rPr lang="en-US" sz="5600" dirty="0" err="1" smtClean="0">
                <a:latin typeface="+mn-lt"/>
              </a:rPr>
              <a:t>Gerath</a:t>
            </a:r>
            <a:r>
              <a:rPr lang="en-US" sz="5600" dirty="0" smtClean="0">
                <a:latin typeface="+mn-lt"/>
              </a:rPr>
              <a:t> et al. 2010, Guidelines for legislated landslide assessment for proposed residential developments in BC. Association of Professional Engineers and Geoscientists of British Columbia</a:t>
            </a:r>
            <a:endParaRPr lang="sr-Latn-RS" sz="5600" dirty="0" smtClean="0">
              <a:latin typeface="+mn-lt"/>
            </a:endParaRPr>
          </a:p>
        </p:txBody>
      </p:sp>
      <p:pic>
        <p:nvPicPr>
          <p:cNvPr id="11266" name="Picture 2" descr="https://encrypted-tbn3.gstatic.com/images?q=tbn:ANd9GcReRQPnHXbaD4cB8RZ7Ro-4-R-bkMzJwYk_rV9n_lXLAO56XbOG5Q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52626" y="0"/>
            <a:ext cx="1991374" cy="2000264"/>
          </a:xfrm>
          <a:prstGeom prst="rect">
            <a:avLst/>
          </a:prstGeom>
          <a:noFill/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01752" y="457200"/>
            <a:ext cx="8686800" cy="841248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4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sr-Latn-RS" sz="3200" i="1" cap="all" dirty="0" smtClean="0">
                <a:effectLst>
                  <a:reflection blurRad="12700" stA="48000" endA="300" endPos="55000" dir="5400000" sy="-90000" algn="bl"/>
                </a:effectLst>
              </a:rPr>
              <a:t>motiv</a:t>
            </a:r>
            <a:endParaRPr lang="en-US" sz="32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D4338-65C5-496E-BC55-0AE548EBFE85}" type="slidenum">
              <a:rPr lang="en-US" smtClean="0"/>
              <a:pPr/>
              <a:t>16</a:t>
            </a:fld>
            <a:r>
              <a:rPr lang="sr-Latn-RS" smtClean="0"/>
              <a:t>/31</a:t>
            </a:r>
            <a:endParaRPr 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000" y="1440000"/>
            <a:ext cx="8640000" cy="4320000"/>
          </a:xfrm>
        </p:spPr>
        <p:txBody>
          <a:bodyPr/>
          <a:lstStyle/>
          <a:p>
            <a:pPr marL="450000" indent="-450000">
              <a:buFont typeface="Arial" pitchFamily="34" charset="0"/>
              <a:buChar char="•"/>
            </a:pPr>
            <a:r>
              <a:rPr lang="sr-Latn-RS" dirty="0" smtClean="0"/>
              <a:t>Rasterski format podataka</a:t>
            </a:r>
          </a:p>
          <a:p>
            <a:pPr marL="450000" indent="-450000">
              <a:buFont typeface="Arial" pitchFamily="34" charset="0"/>
              <a:buChar char="•"/>
            </a:pPr>
            <a:r>
              <a:rPr lang="sr-Latn-RS" dirty="0" smtClean="0"/>
              <a:t>Mogućnost kombinovanja podataka</a:t>
            </a:r>
          </a:p>
          <a:p>
            <a:pPr marL="450000" indent="-450000">
              <a:buFont typeface="Arial" pitchFamily="34" charset="0"/>
              <a:buChar char="•"/>
            </a:pPr>
            <a:r>
              <a:rPr lang="sr-Latn-RS" dirty="0" smtClean="0"/>
              <a:t>Evaluacija modela</a:t>
            </a:r>
          </a:p>
          <a:p>
            <a:pPr marL="450000" indent="-450000">
              <a:buFont typeface="Arial" pitchFamily="34" charset="0"/>
              <a:buChar char="•"/>
            </a:pPr>
            <a:r>
              <a:rPr lang="sr-Latn-RS" dirty="0" smtClean="0"/>
              <a:t>Vizuelni prikaz modela</a:t>
            </a:r>
          </a:p>
        </p:txBody>
      </p:sp>
      <p:pic>
        <p:nvPicPr>
          <p:cNvPr id="4" name="Picture 3" descr="layer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2594" y="2219448"/>
            <a:ext cx="2160000" cy="3426996"/>
          </a:xfrm>
          <a:prstGeom prst="rect">
            <a:avLst/>
          </a:prstGeom>
        </p:spPr>
      </p:pic>
      <p:pic>
        <p:nvPicPr>
          <p:cNvPr id="5" name="Picture 4" descr="rast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2594" y="57420"/>
            <a:ext cx="2160000" cy="2160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01752" y="457200"/>
            <a:ext cx="8686800" cy="841248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4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sr-Latn-RS" sz="3200" i="1" cap="all" dirty="0" smtClean="0">
                <a:effectLst>
                  <a:reflection blurRad="12700" stA="48000" endA="300" endPos="55000" dir="5400000" sy="-90000" algn="bl"/>
                </a:effectLst>
              </a:rPr>
              <a:t>ULOGa gis-a</a:t>
            </a:r>
            <a:endParaRPr lang="en-US" sz="3200" dirty="0"/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4" cstate="print"/>
          <a:srcRect l="14510" t="15875" r="1773" b="10703"/>
          <a:stretch>
            <a:fillRect/>
          </a:stretch>
        </p:blipFill>
        <p:spPr bwMode="auto">
          <a:xfrm>
            <a:off x="320519" y="3857628"/>
            <a:ext cx="5680241" cy="2802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D4338-65C5-496E-BC55-0AE548EBFE85}" type="slidenum">
              <a:rPr lang="en-US" smtClean="0"/>
              <a:pPr/>
              <a:t>17</a:t>
            </a:fld>
            <a:r>
              <a:rPr lang="sr-Latn-RS" smtClean="0"/>
              <a:t>/31</a:t>
            </a:r>
            <a:endParaRPr 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eogradKlizista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57752" y="1571612"/>
            <a:ext cx="3955791" cy="4320000"/>
          </a:xfrm>
          <a:prstGeom prst="rect">
            <a:avLst/>
          </a:prstGeom>
        </p:spPr>
      </p:pic>
      <p:pic>
        <p:nvPicPr>
          <p:cNvPr id="10" name="Picture 9" descr="BeogradKlizista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7752" y="1571612"/>
            <a:ext cx="3955791" cy="4320000"/>
          </a:xfrm>
          <a:prstGeom prst="rect">
            <a:avLst/>
          </a:prstGeom>
        </p:spPr>
      </p:pic>
      <p:pic>
        <p:nvPicPr>
          <p:cNvPr id="9217" name="Picture 1" descr="E:\SHARING\WLF3\Graphics\Fig0sr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1285860"/>
            <a:ext cx="4360218" cy="3458569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000" y="1440000"/>
            <a:ext cx="8640000" cy="4320000"/>
          </a:xfrm>
        </p:spPr>
        <p:txBody>
          <a:bodyPr/>
          <a:lstStyle/>
          <a:p>
            <a:r>
              <a:rPr lang="sr-Latn-RS" dirty="0" smtClean="0"/>
              <a:t>Šire područje Beograda</a:t>
            </a:r>
          </a:p>
          <a:p>
            <a:r>
              <a:rPr lang="sr-Latn-RS" dirty="0" smtClean="0"/>
              <a:t>Karakteristike područja</a:t>
            </a:r>
            <a:endParaRPr lang="en-US" dirty="0" smtClean="0"/>
          </a:p>
          <a:p>
            <a:pPr marL="450000" lvl="1" indent="-252000">
              <a:buClr>
                <a:srgbClr val="006699"/>
              </a:buClr>
              <a:buSzPct val="100000"/>
            </a:pPr>
            <a:r>
              <a:rPr lang="sr-Latn-RS" dirty="0" smtClean="0">
                <a:latin typeface="+mn-lt"/>
              </a:rPr>
              <a:t>g</a:t>
            </a:r>
            <a:r>
              <a:rPr lang="en-US" dirty="0" err="1" smtClean="0">
                <a:latin typeface="+mn-lt"/>
              </a:rPr>
              <a:t>eolo</a:t>
            </a:r>
            <a:r>
              <a:rPr lang="sr-Latn-RS" dirty="0" smtClean="0">
                <a:latin typeface="+mn-lt"/>
              </a:rPr>
              <a:t>ška građa</a:t>
            </a:r>
          </a:p>
          <a:p>
            <a:pPr marL="450000" lvl="1" indent="-252000">
              <a:buClr>
                <a:srgbClr val="006699"/>
              </a:buClr>
              <a:buSzPct val="100000"/>
            </a:pPr>
            <a:r>
              <a:rPr lang="sr-Latn-RS" dirty="0" smtClean="0">
                <a:latin typeface="+mn-lt"/>
              </a:rPr>
              <a:t>karakteristike klizišta</a:t>
            </a:r>
          </a:p>
          <a:p>
            <a:pPr marL="450000" lvl="1" indent="-252000">
              <a:buClr>
                <a:srgbClr val="006699"/>
              </a:buClr>
              <a:buSzPct val="100000"/>
            </a:pPr>
            <a:r>
              <a:rPr lang="sr-Latn-RS" dirty="0" smtClean="0">
                <a:latin typeface="+mn-lt"/>
              </a:rPr>
              <a:t>mehanizam i pokretači</a:t>
            </a:r>
          </a:p>
        </p:txBody>
      </p:sp>
      <p:pic>
        <p:nvPicPr>
          <p:cNvPr id="6" name="Picture 5" descr="ge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25263" y="2643182"/>
            <a:ext cx="4718769" cy="3357586"/>
          </a:xfrm>
          <a:prstGeom prst="rect">
            <a:avLst/>
          </a:prstGeom>
        </p:spPr>
      </p:pic>
      <p:pic>
        <p:nvPicPr>
          <p:cNvPr id="5" name="Picture 4" descr="BeogradKlizist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24432" y="2643182"/>
            <a:ext cx="4719600" cy="41643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1270" y="4214818"/>
            <a:ext cx="3857651" cy="209488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1472" y="4214818"/>
            <a:ext cx="3857652" cy="2062508"/>
          </a:xfrm>
          <a:prstGeom prst="rect">
            <a:avLst/>
          </a:prstGeom>
        </p:spPr>
      </p:pic>
      <p:pic>
        <p:nvPicPr>
          <p:cNvPr id="11" name="Picture 10" descr="landslides.jpg"/>
          <p:cNvPicPr>
            <a:picLocks noChangeAspect="1"/>
          </p:cNvPicPr>
          <p:nvPr/>
        </p:nvPicPr>
        <p:blipFill>
          <a:blip r:embed="rId9" cstate="print"/>
          <a:srcRect r="27246"/>
          <a:stretch>
            <a:fillRect/>
          </a:stretch>
        </p:blipFill>
        <p:spPr>
          <a:xfrm>
            <a:off x="4464701" y="2571744"/>
            <a:ext cx="4679300" cy="4286256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301752" y="457200"/>
            <a:ext cx="8686800" cy="841248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4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200" i="1" cap="all" dirty="0" smtClean="0">
                <a:effectLst>
                  <a:reflection blurRad="12700" stA="48000" endA="300" endPos="55000" dir="5400000" sy="-90000" algn="bl"/>
                </a:effectLst>
              </a:rPr>
              <a:t>Primer </a:t>
            </a:r>
            <a:r>
              <a:rPr lang="en-US" sz="3200" i="1" cap="all" dirty="0" err="1" smtClean="0">
                <a:effectLst>
                  <a:reflection blurRad="12700" stA="48000" endA="300" endPos="55000" dir="5400000" sy="-90000" algn="bl"/>
                </a:effectLst>
              </a:rPr>
              <a:t>za</a:t>
            </a:r>
            <a:r>
              <a:rPr lang="en-US" sz="3200" i="1" cap="all" dirty="0" smtClean="0">
                <a:effectLst>
                  <a:reflection blurRad="12700" stA="48000" endA="300" endPos="55000" dir="5400000" sy="-90000" algn="bl"/>
                </a:effectLst>
              </a:rPr>
              <a:t> </a:t>
            </a:r>
            <a:r>
              <a:rPr lang="en-US" sz="3200" i="1" cap="all" dirty="0" err="1" smtClean="0">
                <a:effectLst>
                  <a:reflection blurRad="12700" stA="48000" endA="300" endPos="55000" dir="5400000" sy="-90000" algn="bl"/>
                </a:effectLst>
              </a:rPr>
              <a:t>područje</a:t>
            </a:r>
            <a:r>
              <a:rPr lang="en-US" sz="3200" i="1" cap="all" dirty="0" smtClean="0">
                <a:effectLst>
                  <a:reflection blurRad="12700" stA="48000" endA="300" endPos="55000" dir="5400000" sy="-90000" algn="bl"/>
                </a:effectLst>
              </a:rPr>
              <a:t> </a:t>
            </a:r>
            <a:r>
              <a:rPr lang="en-US" sz="3200" i="1" cap="all" dirty="0" err="1" smtClean="0">
                <a:effectLst>
                  <a:reflection blurRad="12700" stA="48000" endA="300" endPos="55000" dir="5400000" sy="-90000" algn="bl"/>
                </a:effectLst>
              </a:rPr>
              <a:t>Beograda</a:t>
            </a:r>
            <a:endParaRPr lang="en-US" sz="3200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D4338-65C5-496E-BC55-0AE548EBFE85}" type="slidenum">
              <a:rPr lang="en-US" smtClean="0"/>
              <a:pPr/>
              <a:t>18</a:t>
            </a:fld>
            <a:r>
              <a:rPr lang="sr-Latn-RS" smtClean="0"/>
              <a:t>/31</a:t>
            </a:r>
            <a:endParaRPr 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000" y="1440000"/>
            <a:ext cx="8640000" cy="4320000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</a:pPr>
            <a:r>
              <a:rPr lang="sr-Latn-RS" sz="4700" dirty="0" smtClean="0"/>
              <a:t>Ulazni podaci</a:t>
            </a:r>
          </a:p>
          <a:p>
            <a:pPr marL="450000" lvl="1" indent="-252000">
              <a:lnSpc>
                <a:spcPct val="120000"/>
              </a:lnSpc>
              <a:buClr>
                <a:srgbClr val="006699"/>
              </a:buClr>
              <a:buSzPct val="100000"/>
            </a:pPr>
            <a:r>
              <a:rPr lang="en-US" sz="3600" dirty="0" smtClean="0">
                <a:latin typeface="+mn-lt"/>
              </a:rPr>
              <a:t>K</a:t>
            </a:r>
            <a:r>
              <a:rPr lang="sr-Latn-RS" sz="3600" dirty="0" smtClean="0">
                <a:latin typeface="+mn-lt"/>
              </a:rPr>
              <a:t>atastar klizišta, baza BeoSlide</a:t>
            </a:r>
          </a:p>
          <a:p>
            <a:pPr marL="720000" lvl="2" indent="-252000">
              <a:lnSpc>
                <a:spcPct val="120000"/>
              </a:lnSpc>
              <a:spcAft>
                <a:spcPts val="600"/>
              </a:spcAft>
              <a:buClr>
                <a:srgbClr val="006699"/>
              </a:buClr>
              <a:buSzPct val="100000"/>
              <a:buFont typeface="Arial" pitchFamily="34" charset="0"/>
              <a:buChar char="•"/>
            </a:pPr>
            <a:r>
              <a:rPr lang="en-US" sz="3100" u="sng" dirty="0" smtClean="0">
                <a:latin typeface="+mn-lt"/>
                <a:hlinkClick r:id="rId2"/>
              </a:rPr>
              <a:t>www.mapa.urbel.com/beoinfo</a:t>
            </a:r>
            <a:endParaRPr lang="sr-Latn-RS" sz="3100" dirty="0" smtClean="0">
              <a:latin typeface="+mn-lt"/>
            </a:endParaRPr>
          </a:p>
          <a:p>
            <a:pPr marL="450000" lvl="1" indent="-252000">
              <a:lnSpc>
                <a:spcPct val="120000"/>
              </a:lnSpc>
              <a:buClr>
                <a:srgbClr val="006699"/>
              </a:buClr>
              <a:buSzPct val="100000"/>
            </a:pPr>
            <a:r>
              <a:rPr lang="sr-Latn-RS" sz="3600" dirty="0" smtClean="0">
                <a:latin typeface="+mn-lt"/>
              </a:rPr>
              <a:t>Uticajni faktori</a:t>
            </a:r>
            <a:endParaRPr lang="sr-Latn-RS" sz="3600" dirty="0" smtClean="0">
              <a:solidFill>
                <a:srgbClr val="FF0000"/>
              </a:solidFill>
              <a:latin typeface="+mn-lt"/>
            </a:endParaRPr>
          </a:p>
          <a:p>
            <a:pPr marL="720000" lvl="2" indent="-2520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006699"/>
              </a:buClr>
              <a:buSzPct val="100000"/>
              <a:buFont typeface="Arial" pitchFamily="34" charset="0"/>
              <a:buChar char="•"/>
            </a:pPr>
            <a:r>
              <a:rPr lang="en-US" sz="3100" dirty="0" smtClean="0">
                <a:latin typeface="+mn-lt"/>
              </a:rPr>
              <a:t>M</a:t>
            </a:r>
            <a:r>
              <a:rPr lang="sr-Latn-RS" sz="3100" dirty="0" smtClean="0">
                <a:latin typeface="+mn-lt"/>
              </a:rPr>
              <a:t>orfometrijski</a:t>
            </a:r>
          </a:p>
          <a:p>
            <a:pPr lvl="3">
              <a:lnSpc>
                <a:spcPct val="120000"/>
              </a:lnSpc>
              <a:spcAft>
                <a:spcPts val="0"/>
              </a:spcAft>
              <a:buClr>
                <a:srgbClr val="006699"/>
              </a:buClr>
              <a:buSzPct val="100000"/>
            </a:pPr>
            <a:r>
              <a:rPr lang="en-US" sz="2200" dirty="0" err="1" smtClean="0">
                <a:latin typeface="+mn-lt"/>
              </a:rPr>
              <a:t>ekspozicija</a:t>
            </a:r>
            <a:endParaRPr lang="sr-Latn-RS" sz="2200" dirty="0" smtClean="0">
              <a:latin typeface="+mn-lt"/>
            </a:endParaRPr>
          </a:p>
          <a:p>
            <a:pPr lvl="3">
              <a:lnSpc>
                <a:spcPct val="120000"/>
              </a:lnSpc>
              <a:spcAft>
                <a:spcPts val="0"/>
              </a:spcAft>
              <a:buClr>
                <a:srgbClr val="006699"/>
              </a:buClr>
              <a:buSzPct val="100000"/>
            </a:pPr>
            <a:r>
              <a:rPr lang="sr-Latn-RS" sz="2200" dirty="0" smtClean="0">
                <a:latin typeface="+mn-lt"/>
              </a:rPr>
              <a:t>elevacija</a:t>
            </a:r>
          </a:p>
          <a:p>
            <a:pPr lvl="3">
              <a:lnSpc>
                <a:spcPct val="120000"/>
              </a:lnSpc>
              <a:spcAft>
                <a:spcPts val="0"/>
              </a:spcAft>
              <a:buClr>
                <a:srgbClr val="006699"/>
              </a:buClr>
              <a:buSzPct val="100000"/>
            </a:pPr>
            <a:r>
              <a:rPr lang="sr-Latn-RS" sz="2200" dirty="0" smtClean="0">
                <a:latin typeface="+mn-lt"/>
              </a:rPr>
              <a:t>nagib</a:t>
            </a:r>
          </a:p>
          <a:p>
            <a:pPr lvl="3">
              <a:lnSpc>
                <a:spcPct val="120000"/>
              </a:lnSpc>
              <a:spcAft>
                <a:spcPts val="0"/>
              </a:spcAft>
              <a:buClr>
                <a:srgbClr val="006699"/>
              </a:buClr>
              <a:buSzPct val="100000"/>
            </a:pPr>
            <a:r>
              <a:rPr lang="sr-Latn-RS" sz="2200" dirty="0" smtClean="0">
                <a:latin typeface="+mn-lt"/>
              </a:rPr>
              <a:t>zakrivljenost</a:t>
            </a:r>
          </a:p>
          <a:p>
            <a:pPr lvl="3">
              <a:lnSpc>
                <a:spcPct val="120000"/>
              </a:lnSpc>
              <a:spcAft>
                <a:spcPts val="0"/>
              </a:spcAft>
              <a:buClr>
                <a:srgbClr val="006699"/>
              </a:buClr>
              <a:buSzPct val="100000"/>
            </a:pPr>
            <a:r>
              <a:rPr lang="sr-Latn-RS" sz="2200" dirty="0" smtClean="0">
                <a:latin typeface="+mn-lt"/>
              </a:rPr>
              <a:t>udaljenost od tokova</a:t>
            </a:r>
          </a:p>
          <a:p>
            <a:pPr lvl="3">
              <a:lnSpc>
                <a:spcPct val="120000"/>
              </a:lnSpc>
              <a:spcAft>
                <a:spcPts val="0"/>
              </a:spcAft>
              <a:buClr>
                <a:srgbClr val="006699"/>
              </a:buClr>
              <a:buSzPct val="100000"/>
            </a:pPr>
            <a:r>
              <a:rPr lang="sr-Latn-RS" sz="2200" dirty="0" smtClean="0">
                <a:latin typeface="+mn-lt"/>
              </a:rPr>
              <a:t>energija reljefa</a:t>
            </a:r>
          </a:p>
          <a:p>
            <a:pPr marL="720000" lvl="2" indent="-2520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006699"/>
              </a:buClr>
              <a:buFont typeface="Arial" pitchFamily="34" charset="0"/>
              <a:buChar char="•"/>
            </a:pPr>
            <a:r>
              <a:rPr lang="en-US" sz="2900" dirty="0" smtClean="0">
                <a:latin typeface="+mn-lt"/>
              </a:rPr>
              <a:t>G</a:t>
            </a:r>
            <a:r>
              <a:rPr lang="sr-Latn-RS" sz="2900" dirty="0" smtClean="0">
                <a:latin typeface="+mn-lt"/>
              </a:rPr>
              <a:t>eološki</a:t>
            </a:r>
          </a:p>
          <a:p>
            <a:pPr lvl="3">
              <a:lnSpc>
                <a:spcPct val="120000"/>
              </a:lnSpc>
              <a:spcAft>
                <a:spcPts val="0"/>
              </a:spcAft>
              <a:buClr>
                <a:srgbClr val="006699"/>
              </a:buClr>
              <a:buSzPct val="100000"/>
            </a:pPr>
            <a:r>
              <a:rPr lang="en-US" sz="2200" dirty="0" err="1" smtClean="0">
                <a:latin typeface="+mn-lt"/>
              </a:rPr>
              <a:t>deformabilnost</a:t>
            </a:r>
            <a:r>
              <a:rPr lang="sr-Latn-RS" sz="2200" dirty="0" smtClean="0">
                <a:latin typeface="+mn-lt"/>
              </a:rPr>
              <a:t> stena</a:t>
            </a:r>
          </a:p>
          <a:p>
            <a:pPr marL="720000" lvl="2" indent="-2520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006699"/>
              </a:buClr>
              <a:buFont typeface="Arial" pitchFamily="34" charset="0"/>
              <a:buChar char="•"/>
            </a:pPr>
            <a:r>
              <a:rPr lang="en-US" sz="2900" dirty="0" smtClean="0">
                <a:latin typeface="+mn-lt"/>
              </a:rPr>
              <a:t>F</a:t>
            </a:r>
            <a:r>
              <a:rPr lang="sr-Latn-RS" sz="2900" dirty="0" smtClean="0">
                <a:latin typeface="+mn-lt"/>
              </a:rPr>
              <a:t>aktori životne sredine</a:t>
            </a:r>
          </a:p>
          <a:p>
            <a:pPr lvl="3">
              <a:lnSpc>
                <a:spcPct val="120000"/>
              </a:lnSpc>
              <a:spcAft>
                <a:spcPts val="0"/>
              </a:spcAft>
              <a:buClr>
                <a:srgbClr val="006699"/>
              </a:buClr>
              <a:buSzPct val="100000"/>
            </a:pPr>
            <a:r>
              <a:rPr lang="sr-Latn-RS" sz="2200" dirty="0" smtClean="0">
                <a:latin typeface="+mn-lt"/>
              </a:rPr>
              <a:t>upotreba zemljišta</a:t>
            </a:r>
          </a:p>
          <a:p>
            <a:pPr lvl="1">
              <a:lnSpc>
                <a:spcPct val="120000"/>
              </a:lnSpc>
            </a:pPr>
            <a:endParaRPr lang="sr-Latn-RS" dirty="0" smtClean="0">
              <a:latin typeface="+mn-lt"/>
            </a:endParaRPr>
          </a:p>
          <a:p>
            <a:pPr>
              <a:lnSpc>
                <a:spcPct val="120000"/>
              </a:lnSpc>
            </a:pPr>
            <a:endParaRPr lang="en-US" dirty="0"/>
          </a:p>
        </p:txBody>
      </p:sp>
      <p:pic>
        <p:nvPicPr>
          <p:cNvPr id="4" name="Picture 3" descr="BeogradKlizist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53107" y="1428736"/>
            <a:ext cx="3390892" cy="2991964"/>
          </a:xfrm>
          <a:prstGeom prst="rect">
            <a:avLst/>
          </a:prstGeom>
        </p:spPr>
      </p:pic>
      <p:pic>
        <p:nvPicPr>
          <p:cNvPr id="5" name="Picture 4" descr="aspekt.jpg"/>
          <p:cNvPicPr>
            <a:picLocks noChangeAspect="1"/>
          </p:cNvPicPr>
          <p:nvPr/>
        </p:nvPicPr>
        <p:blipFill>
          <a:blip r:embed="rId4" cstate="print"/>
          <a:srcRect l="21875" r="21875"/>
          <a:stretch>
            <a:fillRect/>
          </a:stretch>
        </p:blipFill>
        <p:spPr>
          <a:xfrm>
            <a:off x="5286380" y="2928934"/>
            <a:ext cx="3857652" cy="3582478"/>
          </a:xfrm>
          <a:prstGeom prst="rect">
            <a:avLst/>
          </a:prstGeom>
        </p:spPr>
      </p:pic>
      <p:pic>
        <p:nvPicPr>
          <p:cNvPr id="6" name="Picture 5" descr="dem.jpg"/>
          <p:cNvPicPr>
            <a:picLocks noChangeAspect="1"/>
          </p:cNvPicPr>
          <p:nvPr/>
        </p:nvPicPr>
        <p:blipFill>
          <a:blip r:embed="rId5" cstate="print"/>
          <a:srcRect l="21875" r="21875"/>
          <a:stretch>
            <a:fillRect/>
          </a:stretch>
        </p:blipFill>
        <p:spPr>
          <a:xfrm>
            <a:off x="5070518" y="2928934"/>
            <a:ext cx="3859200" cy="3583938"/>
          </a:xfrm>
          <a:prstGeom prst="rect">
            <a:avLst/>
          </a:prstGeom>
        </p:spPr>
      </p:pic>
      <p:pic>
        <p:nvPicPr>
          <p:cNvPr id="7" name="Picture 6" descr="slope.jpg"/>
          <p:cNvPicPr>
            <a:picLocks noChangeAspect="1"/>
          </p:cNvPicPr>
          <p:nvPr/>
        </p:nvPicPr>
        <p:blipFill>
          <a:blip r:embed="rId6" cstate="print"/>
          <a:srcRect l="21875" r="21874"/>
          <a:stretch>
            <a:fillRect/>
          </a:stretch>
        </p:blipFill>
        <p:spPr>
          <a:xfrm>
            <a:off x="4857752" y="2928934"/>
            <a:ext cx="3859200" cy="3583916"/>
          </a:xfrm>
          <a:prstGeom prst="rect">
            <a:avLst/>
          </a:prstGeom>
        </p:spPr>
      </p:pic>
      <p:pic>
        <p:nvPicPr>
          <p:cNvPr id="8" name="Picture 7" descr="curv.jpg"/>
          <p:cNvPicPr>
            <a:picLocks noChangeAspect="1"/>
          </p:cNvPicPr>
          <p:nvPr/>
        </p:nvPicPr>
        <p:blipFill>
          <a:blip r:embed="rId7" cstate="print"/>
          <a:srcRect l="21875" r="21875"/>
          <a:stretch>
            <a:fillRect/>
          </a:stretch>
        </p:blipFill>
        <p:spPr>
          <a:xfrm>
            <a:off x="4641890" y="2928934"/>
            <a:ext cx="3859200" cy="3583938"/>
          </a:xfrm>
          <a:prstGeom prst="rect">
            <a:avLst/>
          </a:prstGeom>
        </p:spPr>
      </p:pic>
      <p:pic>
        <p:nvPicPr>
          <p:cNvPr id="9" name="Picture 8" descr="hydro.jpg"/>
          <p:cNvPicPr>
            <a:picLocks noChangeAspect="1"/>
          </p:cNvPicPr>
          <p:nvPr/>
        </p:nvPicPr>
        <p:blipFill>
          <a:blip r:embed="rId8" cstate="print"/>
          <a:srcRect l="21875" r="21875"/>
          <a:stretch>
            <a:fillRect/>
          </a:stretch>
        </p:blipFill>
        <p:spPr>
          <a:xfrm>
            <a:off x="4427576" y="2939990"/>
            <a:ext cx="3859200" cy="3583916"/>
          </a:xfrm>
          <a:prstGeom prst="rect">
            <a:avLst/>
          </a:prstGeom>
        </p:spPr>
      </p:pic>
      <p:pic>
        <p:nvPicPr>
          <p:cNvPr id="10" name="Picture 9" descr="relativer.jpg"/>
          <p:cNvPicPr>
            <a:picLocks noChangeAspect="1"/>
          </p:cNvPicPr>
          <p:nvPr/>
        </p:nvPicPr>
        <p:blipFill>
          <a:blip r:embed="rId9" cstate="print"/>
          <a:srcRect l="21875" r="21875"/>
          <a:stretch>
            <a:fillRect/>
          </a:stretch>
        </p:blipFill>
        <p:spPr>
          <a:xfrm>
            <a:off x="4213262" y="2928934"/>
            <a:ext cx="3859200" cy="3583916"/>
          </a:xfrm>
          <a:prstGeom prst="rect">
            <a:avLst/>
          </a:prstGeom>
        </p:spPr>
      </p:pic>
      <p:pic>
        <p:nvPicPr>
          <p:cNvPr id="11" name="Picture 10" descr="deformgeo.jpg"/>
          <p:cNvPicPr>
            <a:picLocks noChangeAspect="1"/>
          </p:cNvPicPr>
          <p:nvPr/>
        </p:nvPicPr>
        <p:blipFill>
          <a:blip r:embed="rId10" cstate="print"/>
          <a:srcRect l="21875" r="21875"/>
          <a:stretch>
            <a:fillRect/>
          </a:stretch>
        </p:blipFill>
        <p:spPr>
          <a:xfrm>
            <a:off x="3991870" y="2928934"/>
            <a:ext cx="3859200" cy="3583916"/>
          </a:xfrm>
          <a:prstGeom prst="rect">
            <a:avLst/>
          </a:prstGeom>
        </p:spPr>
      </p:pic>
      <p:pic>
        <p:nvPicPr>
          <p:cNvPr id="12" name="Picture 11" descr="lulc.jpg"/>
          <p:cNvPicPr>
            <a:picLocks noChangeAspect="1"/>
          </p:cNvPicPr>
          <p:nvPr/>
        </p:nvPicPr>
        <p:blipFill>
          <a:blip r:embed="rId11" cstate="print"/>
          <a:srcRect l="21875" r="21875"/>
          <a:stretch>
            <a:fillRect/>
          </a:stretch>
        </p:blipFill>
        <p:spPr>
          <a:xfrm>
            <a:off x="3784634" y="2928934"/>
            <a:ext cx="3859200" cy="3583916"/>
          </a:xfrm>
          <a:prstGeom prst="rect">
            <a:avLst/>
          </a:prstGeom>
        </p:spPr>
      </p:pic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537977" y="1571612"/>
            <a:ext cx="3606023" cy="202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301752" y="457200"/>
            <a:ext cx="8686800" cy="841248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4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200" i="1" cap="all" dirty="0" smtClean="0">
                <a:effectLst>
                  <a:reflection blurRad="12700" stA="48000" endA="300" endPos="55000" dir="5400000" sy="-90000" algn="bl"/>
                </a:effectLst>
              </a:rPr>
              <a:t>Primer </a:t>
            </a:r>
            <a:r>
              <a:rPr lang="en-US" sz="3200" i="1" cap="all" dirty="0" err="1" smtClean="0">
                <a:effectLst>
                  <a:reflection blurRad="12700" stA="48000" endA="300" endPos="55000" dir="5400000" sy="-90000" algn="bl"/>
                </a:effectLst>
              </a:rPr>
              <a:t>za</a:t>
            </a:r>
            <a:r>
              <a:rPr lang="en-US" sz="3200" i="1" cap="all" dirty="0" smtClean="0">
                <a:effectLst>
                  <a:reflection blurRad="12700" stA="48000" endA="300" endPos="55000" dir="5400000" sy="-90000" algn="bl"/>
                </a:effectLst>
              </a:rPr>
              <a:t> </a:t>
            </a:r>
            <a:r>
              <a:rPr lang="en-US" sz="3200" i="1" cap="all" dirty="0" err="1" smtClean="0">
                <a:effectLst>
                  <a:reflection blurRad="12700" stA="48000" endA="300" endPos="55000" dir="5400000" sy="-90000" algn="bl"/>
                </a:effectLst>
              </a:rPr>
              <a:t>područje</a:t>
            </a:r>
            <a:r>
              <a:rPr lang="en-US" sz="3200" i="1" cap="all" dirty="0" smtClean="0">
                <a:effectLst>
                  <a:reflection blurRad="12700" stA="48000" endA="300" endPos="55000" dir="5400000" sy="-90000" algn="bl"/>
                </a:effectLst>
              </a:rPr>
              <a:t> </a:t>
            </a:r>
            <a:r>
              <a:rPr lang="en-US" sz="3200" i="1" cap="all" dirty="0" err="1" smtClean="0">
                <a:effectLst>
                  <a:reflection blurRad="12700" stA="48000" endA="300" endPos="55000" dir="5400000" sy="-90000" algn="bl"/>
                </a:effectLst>
              </a:rPr>
              <a:t>Beograda</a:t>
            </a:r>
            <a:endParaRPr lang="en-US" sz="3200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D4338-65C5-496E-BC55-0AE548EBFE85}" type="slidenum">
              <a:rPr lang="en-US" smtClean="0"/>
              <a:pPr/>
              <a:t>19</a:t>
            </a:fld>
            <a:r>
              <a:rPr lang="sr-Latn-RS" smtClean="0"/>
              <a:t>/31</a:t>
            </a:r>
            <a:endParaRPr 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7"/>
          <p:cNvSpPr txBox="1">
            <a:spLocks/>
          </p:cNvSpPr>
          <p:nvPr/>
        </p:nvSpPr>
        <p:spPr bwMode="auto">
          <a:xfrm>
            <a:off x="914400" y="3568700"/>
            <a:ext cx="73152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400" b="1">
                <a:solidFill>
                  <a:srgbClr val="1982AF"/>
                </a:solidFill>
                <a:ea typeface="Avenir LT Std 55 Roman"/>
                <a:cs typeface="Avenir LT Std 55 Roman"/>
              </a:rPr>
              <a:t>BeoSLIDE - katastar klizišta </a:t>
            </a:r>
          </a:p>
          <a:p>
            <a:r>
              <a:rPr lang="en-US" sz="2400" b="1">
                <a:solidFill>
                  <a:srgbClr val="1982AF"/>
                </a:solidFill>
                <a:ea typeface="Avenir LT Std 55 Roman"/>
                <a:cs typeface="Avenir LT Std 55 Roman"/>
              </a:rPr>
              <a:t>područja GUP Beograda</a:t>
            </a:r>
          </a:p>
        </p:txBody>
      </p:sp>
      <p:sp>
        <p:nvSpPr>
          <p:cNvPr id="4" name="Title 7"/>
          <p:cNvSpPr txBox="1">
            <a:spLocks/>
          </p:cNvSpPr>
          <p:nvPr/>
        </p:nvSpPr>
        <p:spPr>
          <a:xfrm>
            <a:off x="914400" y="4614863"/>
            <a:ext cx="7315200" cy="484187"/>
          </a:xfrm>
          <a:prstGeom prst="rect">
            <a:avLst/>
          </a:prstGeom>
        </p:spPr>
        <p:txBody>
          <a:bodyPr/>
          <a:lstStyle/>
          <a:p>
            <a:r>
              <a:rPr lang="en-US" sz="1600" b="1">
                <a:solidFill>
                  <a:srgbClr val="6D670F"/>
                </a:solidFill>
                <a:ea typeface="Avenir LT Std 55 Roman"/>
                <a:cs typeface="Avenir LT Std 55 Roman"/>
              </a:rPr>
              <a:t>Autori: </a:t>
            </a:r>
            <a:r>
              <a:rPr lang="en-US" sz="1600" b="1" i="1">
                <a:solidFill>
                  <a:srgbClr val="6D670F"/>
                </a:solidFill>
                <a:ea typeface="Avenir LT Std 55 Roman"/>
                <a:cs typeface="Avenir LT Std 55 Roman"/>
              </a:rPr>
              <a:t>Petar Lokin, Radmila Pavlović, Branislav Trivić, Mirko Lazić</a:t>
            </a:r>
          </a:p>
          <a:p>
            <a:r>
              <a:rPr lang="en-US" sz="1600" b="1" i="1">
                <a:solidFill>
                  <a:srgbClr val="6D670F"/>
                </a:solidFill>
                <a:ea typeface="Avenir LT Std 55 Roman"/>
                <a:cs typeface="Avenir LT Std 55 Roman"/>
              </a:rPr>
              <a:t>Krsto Batalović, Uroš Đurić</a:t>
            </a:r>
          </a:p>
          <a:p>
            <a:r>
              <a:rPr lang="en-US" sz="1600" b="1">
                <a:solidFill>
                  <a:srgbClr val="6D670F"/>
                </a:solidFill>
                <a:ea typeface="Avenir LT Std 55 Roman"/>
                <a:cs typeface="Avenir LT Std 55 Roman"/>
              </a:rPr>
              <a:t>  </a:t>
            </a:r>
          </a:p>
        </p:txBody>
      </p:sp>
      <p:pic>
        <p:nvPicPr>
          <p:cNvPr id="13316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5" y="223838"/>
            <a:ext cx="968375" cy="116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293813" y="568325"/>
            <a:ext cx="5167312" cy="344488"/>
          </a:xfrm>
          <a:prstGeom prst="rect">
            <a:avLst/>
          </a:prstGeom>
          <a:noFill/>
          <a:effectLst/>
        </p:spPr>
        <p:txBody>
          <a:bodyPr wrap="none" lIns="0" tIns="0" rIns="0" bIns="0"/>
          <a:lstStyle/>
          <a:p>
            <a:pPr eaLnBrk="0" fontAlgn="auto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sr-Latn-RS" b="1" dirty="0">
                <a:solidFill>
                  <a:schemeClr val="accent3"/>
                </a:solidFill>
                <a:latin typeface="+mn-lt"/>
                <a:ea typeface="+mn-ea"/>
              </a:rPr>
              <a:t>RUDARSKO </a:t>
            </a:r>
          </a:p>
          <a:p>
            <a:pPr eaLnBrk="0" fontAlgn="auto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sr-Latn-RS" b="1" dirty="0">
                <a:solidFill>
                  <a:schemeClr val="accent3"/>
                </a:solidFill>
                <a:latin typeface="+mn-lt"/>
                <a:ea typeface="+mn-ea"/>
              </a:rPr>
              <a:t>       GEOLOŠKI</a:t>
            </a:r>
            <a:r>
              <a:rPr lang="sr-Latn-RS" sz="1200" b="1" dirty="0">
                <a:solidFill>
                  <a:schemeClr val="accent3"/>
                </a:solidFill>
                <a:latin typeface="+mn-lt"/>
                <a:ea typeface="+mn-ea"/>
              </a:rPr>
              <a:t> </a:t>
            </a:r>
            <a:r>
              <a:rPr lang="sr-Latn-RS" sz="1400" b="1" dirty="0">
                <a:solidFill>
                  <a:schemeClr val="tx2"/>
                </a:solidFill>
                <a:latin typeface="+mn-lt"/>
                <a:ea typeface="+mn-ea"/>
              </a:rPr>
              <a:t>FAKULTET</a:t>
            </a:r>
            <a:endParaRPr lang="en-US" b="1" dirty="0">
              <a:solidFill>
                <a:schemeClr val="tx2"/>
              </a:solidFill>
              <a:latin typeface="+mn-lt"/>
              <a:ea typeface="+mn-ea"/>
            </a:endParaRPr>
          </a:p>
        </p:txBody>
      </p:sp>
      <p:sp>
        <p:nvSpPr>
          <p:cNvPr id="13318" name="TextBox 6"/>
          <p:cNvSpPr txBox="1">
            <a:spLocks noChangeArrowheads="1"/>
          </p:cNvSpPr>
          <p:nvPr/>
        </p:nvSpPr>
        <p:spPr bwMode="auto">
          <a:xfrm>
            <a:off x="6461125" y="550863"/>
            <a:ext cx="2544763" cy="4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algn="r" eaLnBrk="0" hangingPunct="0">
              <a:lnSpc>
                <a:spcPts val="1800"/>
              </a:lnSpc>
            </a:pPr>
            <a:r>
              <a:rPr lang="en-US" sz="1400" b="1">
                <a:solidFill>
                  <a:srgbClr val="000000"/>
                </a:solidFill>
              </a:rPr>
              <a:t>Beograd, 20. Novembar 2013.</a:t>
            </a:r>
          </a:p>
          <a:p>
            <a:pPr algn="r" eaLnBrk="0" hangingPunct="0">
              <a:lnSpc>
                <a:spcPts val="1800"/>
              </a:lnSpc>
            </a:pPr>
            <a:r>
              <a:rPr lang="en-US" sz="1400" b="1">
                <a:hlinkClick r:id="rId3"/>
              </a:rPr>
              <a:t>http://gisday.rgf.rs</a:t>
            </a:r>
            <a:endParaRPr lang="en-US" sz="1400" b="1"/>
          </a:p>
        </p:txBody>
      </p:sp>
      <p:pic>
        <p:nvPicPr>
          <p:cNvPr id="13319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78675" y="4856163"/>
            <a:ext cx="1827213" cy="182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Figure 20.jpg"/>
          <p:cNvPicPr>
            <a:picLocks noChangeAspect="1"/>
          </p:cNvPicPr>
          <p:nvPr/>
        </p:nvPicPr>
        <p:blipFill>
          <a:blip r:embed="rId2" cstate="print"/>
          <a:srcRect l="-6478" r="-8464" b="-4468"/>
          <a:stretch>
            <a:fillRect/>
          </a:stretch>
        </p:blipFill>
        <p:spPr>
          <a:xfrm>
            <a:off x="0" y="2214554"/>
            <a:ext cx="9144000" cy="464344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000" y="1440000"/>
            <a:ext cx="8640000" cy="4320000"/>
          </a:xfrm>
        </p:spPr>
        <p:txBody>
          <a:bodyPr/>
          <a:lstStyle/>
          <a:p>
            <a:r>
              <a:rPr lang="sr-Latn-RS" dirty="0" smtClean="0"/>
              <a:t>Metodologija modelovanja</a:t>
            </a:r>
            <a:endParaRPr lang="sr-Latn-RS" dirty="0"/>
          </a:p>
          <a:p>
            <a:endParaRPr lang="sr-Latn-RS" dirty="0" smtClean="0"/>
          </a:p>
        </p:txBody>
      </p:sp>
      <p:grpSp>
        <p:nvGrpSpPr>
          <p:cNvPr id="4" name="Group 11"/>
          <p:cNvGrpSpPr>
            <a:grpSpLocks noChangeAspect="1"/>
          </p:cNvGrpSpPr>
          <p:nvPr/>
        </p:nvGrpSpPr>
        <p:grpSpPr bwMode="auto">
          <a:xfrm>
            <a:off x="214282" y="2856057"/>
            <a:ext cx="1064029" cy="731520"/>
            <a:chOff x="1066800" y="1905000"/>
            <a:chExt cx="1589868" cy="990600"/>
          </a:xfrm>
        </p:grpSpPr>
        <p:pic>
          <p:nvPicPr>
            <p:cNvPr id="7" name="Picture 6" descr="http://ts3.mm.bing.net/th?id=H.4617550195000878&amp;pid=15.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295400" y="2157273"/>
              <a:ext cx="530321" cy="5097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4" descr="http://ts4.mm.bing.net/th?id=H.4625379905307547&amp;pid=15.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752600" y="1905000"/>
              <a:ext cx="904068" cy="333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1066800" y="2667000"/>
              <a:ext cx="609899" cy="228600"/>
            </a:xfrm>
            <a:prstGeom prst="rect">
              <a:avLst/>
            </a:prstGeom>
            <a:noFill/>
          </p:spPr>
          <p:txBody>
            <a:bodyPr>
              <a:normAutofit fontScale="32500" lnSpcReduction="20000"/>
            </a:bodyPr>
            <a:lstStyle/>
            <a:p>
              <a:pPr>
                <a:defRPr/>
              </a:pPr>
              <a:r>
                <a:rPr lang="en-US" b="1" i="1" dirty="0"/>
                <a:t>SAGA</a:t>
              </a:r>
            </a:p>
          </p:txBody>
        </p:sp>
      </p:grpSp>
      <p:grpSp>
        <p:nvGrpSpPr>
          <p:cNvPr id="6" name="Group 9"/>
          <p:cNvGrpSpPr/>
          <p:nvPr/>
        </p:nvGrpSpPr>
        <p:grpSpPr>
          <a:xfrm>
            <a:off x="1564063" y="1944503"/>
            <a:ext cx="2218646" cy="4481733"/>
            <a:chOff x="1643042" y="1357298"/>
            <a:chExt cx="2218646" cy="4481733"/>
          </a:xfrm>
        </p:grpSpPr>
        <p:grpSp>
          <p:nvGrpSpPr>
            <p:cNvPr id="10" name="Group 11"/>
            <p:cNvGrpSpPr>
              <a:grpSpLocks noChangeAspect="1"/>
            </p:cNvGrpSpPr>
            <p:nvPr/>
          </p:nvGrpSpPr>
          <p:grpSpPr bwMode="auto">
            <a:xfrm>
              <a:off x="1643042" y="1357298"/>
              <a:ext cx="1064030" cy="731520"/>
              <a:chOff x="1066800" y="1905000"/>
              <a:chExt cx="1589868" cy="990600"/>
            </a:xfrm>
          </p:grpSpPr>
          <p:pic>
            <p:nvPicPr>
              <p:cNvPr id="13" name="Picture 6" descr="http://ts3.mm.bing.net/th?id=H.4617550195000878&amp;pid=15.1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295400" y="2157273"/>
                <a:ext cx="530321" cy="5097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" name="Picture 4" descr="http://ts4.mm.bing.net/th?id=H.4625379905307547&amp;pid=15.1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1752600" y="1905000"/>
                <a:ext cx="904068" cy="3333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1066800" y="2667000"/>
                <a:ext cx="609899" cy="228600"/>
              </a:xfrm>
              <a:prstGeom prst="rect">
                <a:avLst/>
              </a:prstGeom>
              <a:noFill/>
            </p:spPr>
            <p:txBody>
              <a:bodyPr>
                <a:normAutofit fontScale="32500" lnSpcReduction="20000"/>
              </a:bodyPr>
              <a:lstStyle/>
              <a:p>
                <a:pPr>
                  <a:defRPr/>
                </a:pPr>
                <a:r>
                  <a:rPr lang="en-US" b="1" i="1" dirty="0"/>
                  <a:t>SAGA</a:t>
                </a:r>
              </a:p>
            </p:txBody>
          </p:sp>
        </p:grpSp>
        <p:pic>
          <p:nvPicPr>
            <p:cNvPr id="12" name="Picture 2" descr="http://ts1.mm.bing.net/th?id=H.4848443324957508&amp;pid=15.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071802" y="5429264"/>
              <a:ext cx="789886" cy="409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6" name="Picture 2" descr="http://ts1.mm.bing.net/th?id=H.4848443324957508&amp;pid=15.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21451" y="4749446"/>
            <a:ext cx="789886" cy="409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 descr="http://www.lindinglab.org/external-files/images/Rlogo1.png/imag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78971" y="5659279"/>
            <a:ext cx="514742" cy="390494"/>
          </a:xfrm>
          <a:prstGeom prst="rect">
            <a:avLst/>
          </a:prstGeom>
          <a:noFill/>
        </p:spPr>
      </p:pic>
      <p:pic>
        <p:nvPicPr>
          <p:cNvPr id="18" name="Picture 4" descr="http://ts4.mm.bing.net/th?id=H.4625379905307547&amp;pid=15.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07533" y="3841458"/>
            <a:ext cx="605054" cy="246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Group 18"/>
          <p:cNvGrpSpPr/>
          <p:nvPr/>
        </p:nvGrpSpPr>
        <p:grpSpPr>
          <a:xfrm>
            <a:off x="7954662" y="2756599"/>
            <a:ext cx="1038953" cy="1714170"/>
            <a:chOff x="8033641" y="2169394"/>
            <a:chExt cx="1038953" cy="1714170"/>
          </a:xfrm>
        </p:grpSpPr>
        <p:grpSp>
          <p:nvGrpSpPr>
            <p:cNvPr id="19" name="Group 40"/>
            <p:cNvGrpSpPr/>
            <p:nvPr/>
          </p:nvGrpSpPr>
          <p:grpSpPr>
            <a:xfrm>
              <a:off x="8033641" y="2169394"/>
              <a:ext cx="1038953" cy="1078596"/>
              <a:chOff x="8033641" y="2169394"/>
              <a:chExt cx="1038953" cy="1078596"/>
            </a:xfrm>
          </p:grpSpPr>
          <p:grpSp>
            <p:nvGrpSpPr>
              <p:cNvPr id="20" name="Group 22"/>
              <p:cNvGrpSpPr/>
              <p:nvPr/>
            </p:nvGrpSpPr>
            <p:grpSpPr>
              <a:xfrm>
                <a:off x="8033641" y="2169394"/>
                <a:ext cx="824639" cy="759540"/>
                <a:chOff x="8102810" y="1285860"/>
                <a:chExt cx="824639" cy="759540"/>
              </a:xfrm>
            </p:grpSpPr>
            <p:pic>
              <p:nvPicPr>
                <p:cNvPr id="25" name="Picture 6" descr="http://ts3.mm.bing.net/th?id=H.4617550195000878&amp;pid=15.1"/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>
                  <a:off x="8572528" y="1500174"/>
                  <a:ext cx="354921" cy="37641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6" name="Picture 4" descr="http://ts4.mm.bing.net/th?id=H.4625379905307547&amp;pid=15.1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8102810" y="1285860"/>
                  <a:ext cx="605054" cy="24618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7" name="TextBox 26"/>
                <p:cNvSpPr txBox="1"/>
                <p:nvPr/>
              </p:nvSpPr>
              <p:spPr bwMode="auto">
                <a:xfrm>
                  <a:off x="8419536" y="1876588"/>
                  <a:ext cx="408179" cy="168812"/>
                </a:xfrm>
                <a:prstGeom prst="rect">
                  <a:avLst/>
                </a:prstGeom>
                <a:noFill/>
              </p:spPr>
              <p:txBody>
                <a:bodyPr>
                  <a:normAutofit fontScale="32500" lnSpcReduction="20000"/>
                </a:bodyPr>
                <a:lstStyle/>
                <a:p>
                  <a:pPr>
                    <a:defRPr/>
                  </a:pPr>
                  <a:r>
                    <a:rPr lang="en-US" b="1" i="1" dirty="0"/>
                    <a:t>SAGA</a:t>
                  </a:r>
                </a:p>
              </p:txBody>
            </p:sp>
          </p:grpSp>
          <p:pic>
            <p:nvPicPr>
              <p:cNvPr id="24" name="Picture 2" descr="http://www.lindinglab.org/external-files/images/Rlogo1.png/image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8557852" y="2857496"/>
                <a:ext cx="514742" cy="390494"/>
              </a:xfrm>
              <a:prstGeom prst="rect">
                <a:avLst/>
              </a:prstGeom>
              <a:noFill/>
            </p:spPr>
          </p:pic>
        </p:grpSp>
        <p:pic>
          <p:nvPicPr>
            <p:cNvPr id="21" name="Picture 4" descr="http://img.informer.com/icons/png/32/622/622931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8501090" y="3429000"/>
              <a:ext cx="304800" cy="304801"/>
            </a:xfrm>
            <a:prstGeom prst="rect">
              <a:avLst/>
            </a:prstGeom>
            <a:noFill/>
          </p:spPr>
        </p:pic>
        <p:sp>
          <p:nvSpPr>
            <p:cNvPr id="22" name="TextBox 21"/>
            <p:cNvSpPr txBox="1"/>
            <p:nvPr/>
          </p:nvSpPr>
          <p:spPr bwMode="auto">
            <a:xfrm>
              <a:off x="8450101" y="3714752"/>
              <a:ext cx="408179" cy="168812"/>
            </a:xfrm>
            <a:prstGeom prst="rect">
              <a:avLst/>
            </a:prstGeom>
            <a:noFill/>
          </p:spPr>
          <p:txBody>
            <a:bodyPr>
              <a:normAutofit fontScale="32500" lnSpcReduction="20000"/>
            </a:bodyPr>
            <a:lstStyle/>
            <a:p>
              <a:pPr>
                <a:defRPr/>
              </a:pPr>
              <a:r>
                <a:rPr lang="en-US" b="1" i="1" dirty="0" smtClean="0"/>
                <a:t>M C K</a:t>
              </a:r>
              <a:endParaRPr lang="en-US" b="1" i="1" dirty="0"/>
            </a:p>
          </p:txBody>
        </p:sp>
      </p:grpSp>
      <p:pic>
        <p:nvPicPr>
          <p:cNvPr id="28" name="Picture 2" descr="http://ts1.mm.bing.net/th?id=H.4848443324957508&amp;pid=15.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0211" y="2587445"/>
            <a:ext cx="789886" cy="409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Title 1"/>
          <p:cNvSpPr txBox="1">
            <a:spLocks/>
          </p:cNvSpPr>
          <p:nvPr/>
        </p:nvSpPr>
        <p:spPr>
          <a:xfrm>
            <a:off x="301752" y="457200"/>
            <a:ext cx="8686800" cy="841248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4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200" i="1" cap="all" dirty="0" smtClean="0">
                <a:effectLst>
                  <a:reflection blurRad="12700" stA="48000" endA="300" endPos="55000" dir="5400000" sy="-90000" algn="bl"/>
                </a:effectLst>
              </a:rPr>
              <a:t>Primer </a:t>
            </a:r>
            <a:r>
              <a:rPr lang="en-US" sz="3200" i="1" cap="all" dirty="0" err="1" smtClean="0">
                <a:effectLst>
                  <a:reflection blurRad="12700" stA="48000" endA="300" endPos="55000" dir="5400000" sy="-90000" algn="bl"/>
                </a:effectLst>
              </a:rPr>
              <a:t>za</a:t>
            </a:r>
            <a:r>
              <a:rPr lang="en-US" sz="3200" i="1" cap="all" dirty="0" smtClean="0">
                <a:effectLst>
                  <a:reflection blurRad="12700" stA="48000" endA="300" endPos="55000" dir="5400000" sy="-90000" algn="bl"/>
                </a:effectLst>
              </a:rPr>
              <a:t> </a:t>
            </a:r>
            <a:r>
              <a:rPr lang="en-US" sz="3200" i="1" cap="all" dirty="0" err="1" smtClean="0">
                <a:effectLst>
                  <a:reflection blurRad="12700" stA="48000" endA="300" endPos="55000" dir="5400000" sy="-90000" algn="bl"/>
                </a:effectLst>
              </a:rPr>
              <a:t>područje</a:t>
            </a:r>
            <a:r>
              <a:rPr lang="en-US" sz="3200" i="1" cap="all" dirty="0" smtClean="0">
                <a:effectLst>
                  <a:reflection blurRad="12700" stA="48000" endA="300" endPos="55000" dir="5400000" sy="-90000" algn="bl"/>
                </a:effectLst>
              </a:rPr>
              <a:t> </a:t>
            </a:r>
            <a:r>
              <a:rPr lang="en-US" sz="3200" i="1" cap="all" dirty="0" err="1" smtClean="0">
                <a:effectLst>
                  <a:reflection blurRad="12700" stA="48000" endA="300" endPos="55000" dir="5400000" sy="-90000" algn="bl"/>
                </a:effectLst>
              </a:rPr>
              <a:t>Beograda</a:t>
            </a:r>
            <a:endParaRPr lang="en-US" sz="3200" dirty="0"/>
          </a:p>
        </p:txBody>
      </p:sp>
      <p:sp>
        <p:nvSpPr>
          <p:cNvPr id="34" name="Slide Number Placeholder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D4338-65C5-496E-BC55-0AE548EBFE85}" type="slidenum">
              <a:rPr lang="en-US" smtClean="0"/>
              <a:pPr/>
              <a:t>20</a:t>
            </a:fld>
            <a:r>
              <a:rPr lang="sr-Latn-RS" smtClean="0"/>
              <a:t>/31</a:t>
            </a:r>
            <a:endParaRPr 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 bwMode="auto">
          <a:xfrm>
            <a:off x="0" y="4442460"/>
            <a:ext cx="9044940" cy="2415540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000" y="1440000"/>
            <a:ext cx="8640000" cy="4320000"/>
          </a:xfrm>
        </p:spPr>
        <p:txBody>
          <a:bodyPr>
            <a:normAutofit/>
          </a:bodyPr>
          <a:lstStyle/>
          <a:p>
            <a:r>
              <a:rPr lang="sr-Latn-RS" dirty="0" smtClean="0"/>
              <a:t>Metodologija modelovanja</a:t>
            </a:r>
            <a:endParaRPr lang="sr-Latn-RS" dirty="0"/>
          </a:p>
          <a:p>
            <a:pPr marL="450000" lvl="1" indent="-252000">
              <a:buClr>
                <a:srgbClr val="006699"/>
              </a:buClr>
              <a:buSzPct val="100000"/>
            </a:pPr>
            <a:r>
              <a:rPr lang="en-US" dirty="0" smtClean="0">
                <a:latin typeface="+mn-lt"/>
              </a:rPr>
              <a:t>Problem </a:t>
            </a:r>
            <a:r>
              <a:rPr lang="en-US" dirty="0" err="1" smtClean="0">
                <a:latin typeface="+mn-lt"/>
              </a:rPr>
              <a:t>klasifikacije</a:t>
            </a:r>
            <a:r>
              <a:rPr lang="en-US" dirty="0" smtClean="0">
                <a:latin typeface="+mn-lt"/>
              </a:rPr>
              <a:t>:</a:t>
            </a:r>
            <a:endParaRPr lang="sr-Latn-RS" dirty="0" smtClean="0">
              <a:latin typeface="+mn-lt"/>
            </a:endParaRPr>
          </a:p>
          <a:p>
            <a:pPr marL="450000" lvl="1" indent="-252000">
              <a:buClr>
                <a:srgbClr val="006699"/>
              </a:buClr>
              <a:buSzPct val="100000"/>
              <a:buNone/>
            </a:pPr>
            <a:r>
              <a:rPr lang="sr-Latn-RS" dirty="0" smtClean="0">
                <a:latin typeface="+mn-lt"/>
              </a:rPr>
              <a:t>	</a:t>
            </a:r>
            <a:r>
              <a:rPr lang="en-US" dirty="0" err="1" smtClean="0">
                <a:latin typeface="+mn-lt"/>
              </a:rPr>
              <a:t>potrebno</a:t>
            </a:r>
            <a:r>
              <a:rPr lang="en-US" dirty="0" smtClean="0">
                <a:latin typeface="+mn-lt"/>
              </a:rPr>
              <a:t> je </a:t>
            </a:r>
            <a:r>
              <a:rPr lang="en-US" dirty="0" err="1" smtClean="0">
                <a:latin typeface="+mn-lt"/>
              </a:rPr>
              <a:t>na</a:t>
            </a:r>
            <a:r>
              <a:rPr lang="sr-Latn-RS" dirty="0" smtClean="0">
                <a:latin typeface="+mn-lt"/>
              </a:rPr>
              <a:t>ći funkciju koja razvrstava jedinice terena (piksele) na </a:t>
            </a:r>
            <a:r>
              <a:rPr lang="en-US" dirty="0" err="1" smtClean="0">
                <a:latin typeface="+mn-lt"/>
              </a:rPr>
              <a:t>klizi</a:t>
            </a:r>
            <a:r>
              <a:rPr lang="sr-Latn-RS" dirty="0" smtClean="0">
                <a:latin typeface="+mn-lt"/>
              </a:rPr>
              <a:t>š</a:t>
            </a:r>
            <a:r>
              <a:rPr lang="en-US" dirty="0" err="1" smtClean="0">
                <a:latin typeface="+mn-lt"/>
              </a:rPr>
              <a:t>ta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i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stabilan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tere</a:t>
            </a:r>
            <a:r>
              <a:rPr lang="sr-Latn-RS" dirty="0" smtClean="0">
                <a:latin typeface="+mn-lt"/>
              </a:rPr>
              <a:t>n, na osnovu karakteristika terena (uticajnih faktora)</a:t>
            </a:r>
          </a:p>
          <a:p>
            <a:pPr marL="450000" lvl="1" indent="-252000">
              <a:buClr>
                <a:srgbClr val="006699"/>
              </a:buClr>
              <a:buSzPct val="100000"/>
            </a:pPr>
            <a:r>
              <a:rPr lang="sr-Latn-RS" dirty="0" smtClean="0">
                <a:latin typeface="+mn-lt"/>
              </a:rPr>
              <a:t>Black Box model u mašinskom učenju</a:t>
            </a:r>
          </a:p>
          <a:p>
            <a:pPr marL="450000" lvl="1" indent="-252000">
              <a:buClr>
                <a:srgbClr val="006699"/>
              </a:buClr>
              <a:buSzPct val="100000"/>
              <a:buNone/>
            </a:pPr>
            <a:r>
              <a:rPr lang="sr-Latn-RS" dirty="0" smtClean="0">
                <a:latin typeface="+mn-lt"/>
              </a:rPr>
              <a:t>	poznati su ulazni podaci i poznato je kako rezultat treba da izgleda, ali je kontrola nad procesom modelovanja tj. učenja na poznatim primerima ograničena</a:t>
            </a:r>
          </a:p>
        </p:txBody>
      </p:sp>
      <p:sp>
        <p:nvSpPr>
          <p:cNvPr id="4" name="Rectangle 3"/>
          <p:cNvSpPr/>
          <p:nvPr/>
        </p:nvSpPr>
        <p:spPr>
          <a:xfrm>
            <a:off x="785786" y="4986586"/>
            <a:ext cx="1571636" cy="928694"/>
          </a:xfrm>
          <a:prstGeom prst="rect">
            <a:avLst/>
          </a:prstGeom>
          <a:solidFill>
            <a:schemeClr val="accen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r>
              <a:rPr lang="sr-Latn-RS" sz="1600" dirty="0" smtClean="0">
                <a:latin typeface="Arial" pitchFamily="34" charset="0"/>
                <a:cs typeface="Arial" pitchFamily="34" charset="0"/>
              </a:rPr>
              <a:t>ulazni podaci (uticajni faktori)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500826" y="4986586"/>
            <a:ext cx="1571636" cy="92869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36000" rtlCol="0" anchor="ctr">
            <a:normAutofit/>
          </a:bodyPr>
          <a:lstStyle/>
          <a:p>
            <a:pPr algn="ctr"/>
            <a:r>
              <a:rPr lang="sr-Latn-RS" sz="1600" dirty="0" smtClean="0">
                <a:latin typeface="Arial" pitchFamily="34" charset="0"/>
                <a:cs typeface="Arial" pitchFamily="34" charset="0"/>
              </a:rPr>
              <a:t>rezultat  (katastar klizišta)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14678" y="4557958"/>
            <a:ext cx="2520000" cy="1800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r>
              <a:rPr lang="sr-Latn-RS" sz="2400" b="1" dirty="0" smtClean="0">
                <a:latin typeface="Arial" pitchFamily="34" charset="0"/>
                <a:cs typeface="Arial" pitchFamily="34" charset="0"/>
              </a:rPr>
              <a:t>Black Box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2571736" y="5357826"/>
            <a:ext cx="428628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5929322" y="5357826"/>
            <a:ext cx="428628" cy="214314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1752" y="457200"/>
            <a:ext cx="8686800" cy="841248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4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200" i="1" cap="all" dirty="0" smtClean="0">
                <a:effectLst>
                  <a:reflection blurRad="12700" stA="48000" endA="300" endPos="55000" dir="5400000" sy="-90000" algn="bl"/>
                </a:effectLst>
              </a:rPr>
              <a:t>Primer </a:t>
            </a:r>
            <a:r>
              <a:rPr lang="en-US" sz="3200" i="1" cap="all" dirty="0" err="1" smtClean="0">
                <a:effectLst>
                  <a:reflection blurRad="12700" stA="48000" endA="300" endPos="55000" dir="5400000" sy="-90000" algn="bl"/>
                </a:effectLst>
              </a:rPr>
              <a:t>za</a:t>
            </a:r>
            <a:r>
              <a:rPr lang="en-US" sz="3200" i="1" cap="all" dirty="0" smtClean="0">
                <a:effectLst>
                  <a:reflection blurRad="12700" stA="48000" endA="300" endPos="55000" dir="5400000" sy="-90000" algn="bl"/>
                </a:effectLst>
              </a:rPr>
              <a:t> </a:t>
            </a:r>
            <a:r>
              <a:rPr lang="en-US" sz="3200" i="1" cap="all" dirty="0" err="1" smtClean="0">
                <a:effectLst>
                  <a:reflection blurRad="12700" stA="48000" endA="300" endPos="55000" dir="5400000" sy="-90000" algn="bl"/>
                </a:effectLst>
              </a:rPr>
              <a:t>područje</a:t>
            </a:r>
            <a:r>
              <a:rPr lang="en-US" sz="3200" i="1" cap="all" dirty="0" smtClean="0">
                <a:effectLst>
                  <a:reflection blurRad="12700" stA="48000" endA="300" endPos="55000" dir="5400000" sy="-90000" algn="bl"/>
                </a:effectLst>
              </a:rPr>
              <a:t> </a:t>
            </a:r>
            <a:r>
              <a:rPr lang="en-US" sz="3200" i="1" cap="all" dirty="0" err="1" smtClean="0">
                <a:effectLst>
                  <a:reflection blurRad="12700" stA="48000" endA="300" endPos="55000" dir="5400000" sy="-90000" algn="bl"/>
                </a:effectLst>
              </a:rPr>
              <a:t>Beograda</a:t>
            </a:r>
            <a:endParaRPr lang="en-US" sz="3200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D4338-65C5-496E-BC55-0AE548EBFE85}" type="slidenum">
              <a:rPr lang="en-US" smtClean="0"/>
              <a:pPr/>
              <a:t>21</a:t>
            </a:fld>
            <a:r>
              <a:rPr lang="sr-Latn-RS" smtClean="0"/>
              <a:t>/31</a:t>
            </a:r>
            <a:endParaRPr 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" grpId="0" animBg="1"/>
      <p:bldP spid="5" grpId="0" animBg="1"/>
      <p:bldP spid="6" grpId="0" animBg="1"/>
      <p:bldP spid="12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auto">
          <a:xfrm>
            <a:off x="0" y="4442460"/>
            <a:ext cx="9044940" cy="2415540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5" name="Freeform 4"/>
          <p:cNvSpPr>
            <a:spLocks noChangeAspect="1"/>
          </p:cNvSpPr>
          <p:nvPr/>
        </p:nvSpPr>
        <p:spPr>
          <a:xfrm>
            <a:off x="1467151" y="3000372"/>
            <a:ext cx="3176287" cy="2992607"/>
          </a:xfrm>
          <a:custGeom>
            <a:avLst/>
            <a:gdLst>
              <a:gd name="connsiteX0" fmla="*/ 1750982 w 4840057"/>
              <a:gd name="connsiteY0" fmla="*/ 0 h 4560163"/>
              <a:gd name="connsiteX1" fmla="*/ 1682744 w 4840057"/>
              <a:gd name="connsiteY1" fmla="*/ 81886 h 4560163"/>
              <a:gd name="connsiteX2" fmla="*/ 1532618 w 4840057"/>
              <a:gd name="connsiteY2" fmla="*/ 286603 h 4560163"/>
              <a:gd name="connsiteX3" fmla="*/ 1518970 w 4840057"/>
              <a:gd name="connsiteY3" fmla="*/ 382137 h 4560163"/>
              <a:gd name="connsiteX4" fmla="*/ 1368845 w 4840057"/>
              <a:gd name="connsiteY4" fmla="*/ 450376 h 4560163"/>
              <a:gd name="connsiteX5" fmla="*/ 1355197 w 4840057"/>
              <a:gd name="connsiteY5" fmla="*/ 450376 h 4560163"/>
              <a:gd name="connsiteX6" fmla="*/ 1300606 w 4840057"/>
              <a:gd name="connsiteY6" fmla="*/ 545910 h 4560163"/>
              <a:gd name="connsiteX7" fmla="*/ 1205072 w 4840057"/>
              <a:gd name="connsiteY7" fmla="*/ 696035 h 4560163"/>
              <a:gd name="connsiteX8" fmla="*/ 1123185 w 4840057"/>
              <a:gd name="connsiteY8" fmla="*/ 764274 h 4560163"/>
              <a:gd name="connsiteX9" fmla="*/ 1082242 w 4840057"/>
              <a:gd name="connsiteY9" fmla="*/ 777922 h 4560163"/>
              <a:gd name="connsiteX10" fmla="*/ 1082242 w 4840057"/>
              <a:gd name="connsiteY10" fmla="*/ 777922 h 4560163"/>
              <a:gd name="connsiteX11" fmla="*/ 863878 w 4840057"/>
              <a:gd name="connsiteY11" fmla="*/ 818865 h 4560163"/>
              <a:gd name="connsiteX12" fmla="*/ 795639 w 4840057"/>
              <a:gd name="connsiteY12" fmla="*/ 941695 h 4560163"/>
              <a:gd name="connsiteX13" fmla="*/ 672809 w 4840057"/>
              <a:gd name="connsiteY13" fmla="*/ 1078173 h 4560163"/>
              <a:gd name="connsiteX14" fmla="*/ 590923 w 4840057"/>
              <a:gd name="connsiteY14" fmla="*/ 1296537 h 4560163"/>
              <a:gd name="connsiteX15" fmla="*/ 563627 w 4840057"/>
              <a:gd name="connsiteY15" fmla="*/ 1419367 h 4560163"/>
              <a:gd name="connsiteX16" fmla="*/ 590923 w 4840057"/>
              <a:gd name="connsiteY16" fmla="*/ 1528549 h 4560163"/>
              <a:gd name="connsiteX17" fmla="*/ 727400 w 4840057"/>
              <a:gd name="connsiteY17" fmla="*/ 1596788 h 4560163"/>
              <a:gd name="connsiteX18" fmla="*/ 713753 w 4840057"/>
              <a:gd name="connsiteY18" fmla="*/ 1678674 h 4560163"/>
              <a:gd name="connsiteX19" fmla="*/ 590923 w 4840057"/>
              <a:gd name="connsiteY19" fmla="*/ 1746913 h 4560163"/>
              <a:gd name="connsiteX20" fmla="*/ 549979 w 4840057"/>
              <a:gd name="connsiteY20" fmla="*/ 1746913 h 4560163"/>
              <a:gd name="connsiteX21" fmla="*/ 386206 w 4840057"/>
              <a:gd name="connsiteY21" fmla="*/ 1815152 h 4560163"/>
              <a:gd name="connsiteX22" fmla="*/ 331615 w 4840057"/>
              <a:gd name="connsiteY22" fmla="*/ 1842447 h 4560163"/>
              <a:gd name="connsiteX23" fmla="*/ 208785 w 4840057"/>
              <a:gd name="connsiteY23" fmla="*/ 1951629 h 4560163"/>
              <a:gd name="connsiteX24" fmla="*/ 181490 w 4840057"/>
              <a:gd name="connsiteY24" fmla="*/ 1992573 h 4560163"/>
              <a:gd name="connsiteX25" fmla="*/ 167842 w 4840057"/>
              <a:gd name="connsiteY25" fmla="*/ 2006220 h 4560163"/>
              <a:gd name="connsiteX26" fmla="*/ 113251 w 4840057"/>
              <a:gd name="connsiteY26" fmla="*/ 2074459 h 4560163"/>
              <a:gd name="connsiteX27" fmla="*/ 99603 w 4840057"/>
              <a:gd name="connsiteY27" fmla="*/ 2115403 h 4560163"/>
              <a:gd name="connsiteX28" fmla="*/ 85956 w 4840057"/>
              <a:gd name="connsiteY28" fmla="*/ 2115403 h 4560163"/>
              <a:gd name="connsiteX29" fmla="*/ 45012 w 4840057"/>
              <a:gd name="connsiteY29" fmla="*/ 2156346 h 4560163"/>
              <a:gd name="connsiteX30" fmla="*/ 4069 w 4840057"/>
              <a:gd name="connsiteY30" fmla="*/ 2265528 h 4560163"/>
              <a:gd name="connsiteX31" fmla="*/ 45012 w 4840057"/>
              <a:gd name="connsiteY31" fmla="*/ 2415653 h 4560163"/>
              <a:gd name="connsiteX32" fmla="*/ 113251 w 4840057"/>
              <a:gd name="connsiteY32" fmla="*/ 2470244 h 4560163"/>
              <a:gd name="connsiteX33" fmla="*/ 181490 w 4840057"/>
              <a:gd name="connsiteY33" fmla="*/ 2552131 h 4560163"/>
              <a:gd name="connsiteX34" fmla="*/ 208785 w 4840057"/>
              <a:gd name="connsiteY34" fmla="*/ 2593074 h 4560163"/>
              <a:gd name="connsiteX35" fmla="*/ 249729 w 4840057"/>
              <a:gd name="connsiteY35" fmla="*/ 2593074 h 4560163"/>
              <a:gd name="connsiteX36" fmla="*/ 304320 w 4840057"/>
              <a:gd name="connsiteY36" fmla="*/ 2634017 h 4560163"/>
              <a:gd name="connsiteX37" fmla="*/ 331615 w 4840057"/>
              <a:gd name="connsiteY37" fmla="*/ 2674961 h 4560163"/>
              <a:gd name="connsiteX38" fmla="*/ 345263 w 4840057"/>
              <a:gd name="connsiteY38" fmla="*/ 2674961 h 4560163"/>
              <a:gd name="connsiteX39" fmla="*/ 440797 w 4840057"/>
              <a:gd name="connsiteY39" fmla="*/ 2743200 h 4560163"/>
              <a:gd name="connsiteX40" fmla="*/ 481741 w 4840057"/>
              <a:gd name="connsiteY40" fmla="*/ 2756847 h 4560163"/>
              <a:gd name="connsiteX41" fmla="*/ 577275 w 4840057"/>
              <a:gd name="connsiteY41" fmla="*/ 2784143 h 4560163"/>
              <a:gd name="connsiteX42" fmla="*/ 700105 w 4840057"/>
              <a:gd name="connsiteY42" fmla="*/ 2852382 h 4560163"/>
              <a:gd name="connsiteX43" fmla="*/ 741048 w 4840057"/>
              <a:gd name="connsiteY43" fmla="*/ 2920620 h 4560163"/>
              <a:gd name="connsiteX44" fmla="*/ 795639 w 4840057"/>
              <a:gd name="connsiteY44" fmla="*/ 3002507 h 4560163"/>
              <a:gd name="connsiteX45" fmla="*/ 904821 w 4840057"/>
              <a:gd name="connsiteY45" fmla="*/ 3070746 h 4560163"/>
              <a:gd name="connsiteX46" fmla="*/ 904821 w 4840057"/>
              <a:gd name="connsiteY46" fmla="*/ 3070746 h 4560163"/>
              <a:gd name="connsiteX47" fmla="*/ 877526 w 4840057"/>
              <a:gd name="connsiteY47" fmla="*/ 3289110 h 4560163"/>
              <a:gd name="connsiteX48" fmla="*/ 891173 w 4840057"/>
              <a:gd name="connsiteY48" fmla="*/ 3452883 h 4560163"/>
              <a:gd name="connsiteX49" fmla="*/ 904821 w 4840057"/>
              <a:gd name="connsiteY49" fmla="*/ 3589361 h 4560163"/>
              <a:gd name="connsiteX50" fmla="*/ 891173 w 4840057"/>
              <a:gd name="connsiteY50" fmla="*/ 3712191 h 4560163"/>
              <a:gd name="connsiteX51" fmla="*/ 891173 w 4840057"/>
              <a:gd name="connsiteY51" fmla="*/ 4012441 h 4560163"/>
              <a:gd name="connsiteX52" fmla="*/ 959412 w 4840057"/>
              <a:gd name="connsiteY52" fmla="*/ 4230806 h 4560163"/>
              <a:gd name="connsiteX53" fmla="*/ 1041299 w 4840057"/>
              <a:gd name="connsiteY53" fmla="*/ 4312692 h 4560163"/>
              <a:gd name="connsiteX54" fmla="*/ 1082242 w 4840057"/>
              <a:gd name="connsiteY54" fmla="*/ 4353635 h 4560163"/>
              <a:gd name="connsiteX55" fmla="*/ 1177776 w 4840057"/>
              <a:gd name="connsiteY55" fmla="*/ 4449170 h 4560163"/>
              <a:gd name="connsiteX56" fmla="*/ 1341550 w 4840057"/>
              <a:gd name="connsiteY56" fmla="*/ 4476465 h 4560163"/>
              <a:gd name="connsiteX57" fmla="*/ 1437084 w 4840057"/>
              <a:gd name="connsiteY57" fmla="*/ 4544704 h 4560163"/>
              <a:gd name="connsiteX58" fmla="*/ 1628153 w 4840057"/>
              <a:gd name="connsiteY58" fmla="*/ 4558352 h 4560163"/>
              <a:gd name="connsiteX59" fmla="*/ 1750982 w 4840057"/>
              <a:gd name="connsiteY59" fmla="*/ 4558352 h 4560163"/>
              <a:gd name="connsiteX60" fmla="*/ 1819221 w 4840057"/>
              <a:gd name="connsiteY60" fmla="*/ 4544704 h 4560163"/>
              <a:gd name="connsiteX61" fmla="*/ 1860164 w 4840057"/>
              <a:gd name="connsiteY61" fmla="*/ 4517409 h 4560163"/>
              <a:gd name="connsiteX62" fmla="*/ 1996642 w 4840057"/>
              <a:gd name="connsiteY62" fmla="*/ 4449170 h 4560163"/>
              <a:gd name="connsiteX63" fmla="*/ 2160415 w 4840057"/>
              <a:gd name="connsiteY63" fmla="*/ 4380931 h 4560163"/>
              <a:gd name="connsiteX64" fmla="*/ 2378779 w 4840057"/>
              <a:gd name="connsiteY64" fmla="*/ 4408226 h 4560163"/>
              <a:gd name="connsiteX65" fmla="*/ 2419723 w 4840057"/>
              <a:gd name="connsiteY65" fmla="*/ 4449170 h 4560163"/>
              <a:gd name="connsiteX66" fmla="*/ 2487961 w 4840057"/>
              <a:gd name="connsiteY66" fmla="*/ 4517409 h 4560163"/>
              <a:gd name="connsiteX67" fmla="*/ 2556200 w 4840057"/>
              <a:gd name="connsiteY67" fmla="*/ 4531056 h 4560163"/>
              <a:gd name="connsiteX68" fmla="*/ 2597144 w 4840057"/>
              <a:gd name="connsiteY68" fmla="*/ 4517409 h 4560163"/>
              <a:gd name="connsiteX69" fmla="*/ 2760917 w 4840057"/>
              <a:gd name="connsiteY69" fmla="*/ 4517409 h 4560163"/>
              <a:gd name="connsiteX70" fmla="*/ 2883747 w 4840057"/>
              <a:gd name="connsiteY70" fmla="*/ 4449170 h 4560163"/>
              <a:gd name="connsiteX71" fmla="*/ 3033872 w 4840057"/>
              <a:gd name="connsiteY71" fmla="*/ 4394579 h 4560163"/>
              <a:gd name="connsiteX72" fmla="*/ 3211293 w 4840057"/>
              <a:gd name="connsiteY72" fmla="*/ 4299044 h 4560163"/>
              <a:gd name="connsiteX73" fmla="*/ 3265884 w 4840057"/>
              <a:gd name="connsiteY73" fmla="*/ 4271749 h 4560163"/>
              <a:gd name="connsiteX74" fmla="*/ 3361418 w 4840057"/>
              <a:gd name="connsiteY74" fmla="*/ 4203510 h 4560163"/>
              <a:gd name="connsiteX75" fmla="*/ 3484248 w 4840057"/>
              <a:gd name="connsiteY75" fmla="*/ 4121623 h 4560163"/>
              <a:gd name="connsiteX76" fmla="*/ 3552487 w 4840057"/>
              <a:gd name="connsiteY76" fmla="*/ 4080680 h 4560163"/>
              <a:gd name="connsiteX77" fmla="*/ 3661669 w 4840057"/>
              <a:gd name="connsiteY77" fmla="*/ 4026089 h 4560163"/>
              <a:gd name="connsiteX78" fmla="*/ 3743556 w 4840057"/>
              <a:gd name="connsiteY78" fmla="*/ 4053385 h 4560163"/>
              <a:gd name="connsiteX79" fmla="*/ 3811794 w 4840057"/>
              <a:gd name="connsiteY79" fmla="*/ 4080680 h 4560163"/>
              <a:gd name="connsiteX80" fmla="*/ 3961920 w 4840057"/>
              <a:gd name="connsiteY80" fmla="*/ 4080680 h 4560163"/>
              <a:gd name="connsiteX81" fmla="*/ 4125693 w 4840057"/>
              <a:gd name="connsiteY81" fmla="*/ 4053385 h 4560163"/>
              <a:gd name="connsiteX82" fmla="*/ 4221227 w 4840057"/>
              <a:gd name="connsiteY82" fmla="*/ 3957850 h 4560163"/>
              <a:gd name="connsiteX83" fmla="*/ 4221227 w 4840057"/>
              <a:gd name="connsiteY83" fmla="*/ 3930555 h 4560163"/>
              <a:gd name="connsiteX84" fmla="*/ 4275818 w 4840057"/>
              <a:gd name="connsiteY84" fmla="*/ 3889612 h 4560163"/>
              <a:gd name="connsiteX85" fmla="*/ 4330409 w 4840057"/>
              <a:gd name="connsiteY85" fmla="*/ 3875964 h 4560163"/>
              <a:gd name="connsiteX86" fmla="*/ 4357705 w 4840057"/>
              <a:gd name="connsiteY86" fmla="*/ 3835020 h 4560163"/>
              <a:gd name="connsiteX87" fmla="*/ 4439591 w 4840057"/>
              <a:gd name="connsiteY87" fmla="*/ 3766782 h 4560163"/>
              <a:gd name="connsiteX88" fmla="*/ 4439591 w 4840057"/>
              <a:gd name="connsiteY88" fmla="*/ 3753134 h 4560163"/>
              <a:gd name="connsiteX89" fmla="*/ 4453239 w 4840057"/>
              <a:gd name="connsiteY89" fmla="*/ 3630304 h 4560163"/>
              <a:gd name="connsiteX90" fmla="*/ 4589717 w 4840057"/>
              <a:gd name="connsiteY90" fmla="*/ 3562065 h 4560163"/>
              <a:gd name="connsiteX91" fmla="*/ 4630660 w 4840057"/>
              <a:gd name="connsiteY91" fmla="*/ 3521122 h 4560163"/>
              <a:gd name="connsiteX92" fmla="*/ 4753490 w 4840057"/>
              <a:gd name="connsiteY92" fmla="*/ 3439235 h 4560163"/>
              <a:gd name="connsiteX93" fmla="*/ 4835376 w 4840057"/>
              <a:gd name="connsiteY93" fmla="*/ 3275462 h 4560163"/>
              <a:gd name="connsiteX94" fmla="*/ 4835376 w 4840057"/>
              <a:gd name="connsiteY94" fmla="*/ 2975212 h 4560163"/>
              <a:gd name="connsiteX95" fmla="*/ 4780785 w 4840057"/>
              <a:gd name="connsiteY95" fmla="*/ 2784143 h 4560163"/>
              <a:gd name="connsiteX96" fmla="*/ 4767138 w 4840057"/>
              <a:gd name="connsiteY96" fmla="*/ 2729552 h 4560163"/>
              <a:gd name="connsiteX97" fmla="*/ 4712547 w 4840057"/>
              <a:gd name="connsiteY97" fmla="*/ 2620370 h 4560163"/>
              <a:gd name="connsiteX98" fmla="*/ 4685251 w 4840057"/>
              <a:gd name="connsiteY98" fmla="*/ 2606722 h 4560163"/>
              <a:gd name="connsiteX99" fmla="*/ 4535126 w 4840057"/>
              <a:gd name="connsiteY99" fmla="*/ 2552131 h 4560163"/>
              <a:gd name="connsiteX100" fmla="*/ 4439591 w 4840057"/>
              <a:gd name="connsiteY100" fmla="*/ 2524835 h 4560163"/>
              <a:gd name="connsiteX101" fmla="*/ 4398648 w 4840057"/>
              <a:gd name="connsiteY101" fmla="*/ 2456597 h 4560163"/>
              <a:gd name="connsiteX102" fmla="*/ 4166636 w 4840057"/>
              <a:gd name="connsiteY102" fmla="*/ 2320119 h 4560163"/>
              <a:gd name="connsiteX103" fmla="*/ 4152988 w 4840057"/>
              <a:gd name="connsiteY103" fmla="*/ 2320119 h 4560163"/>
              <a:gd name="connsiteX104" fmla="*/ 4030158 w 4840057"/>
              <a:gd name="connsiteY104" fmla="*/ 2142698 h 4560163"/>
              <a:gd name="connsiteX105" fmla="*/ 3961920 w 4840057"/>
              <a:gd name="connsiteY105" fmla="*/ 2074459 h 4560163"/>
              <a:gd name="connsiteX106" fmla="*/ 3920976 w 4840057"/>
              <a:gd name="connsiteY106" fmla="*/ 2060812 h 4560163"/>
              <a:gd name="connsiteX107" fmla="*/ 3893681 w 4840057"/>
              <a:gd name="connsiteY107" fmla="*/ 2047164 h 4560163"/>
              <a:gd name="connsiteX108" fmla="*/ 3852738 w 4840057"/>
              <a:gd name="connsiteY108" fmla="*/ 1978925 h 4560163"/>
              <a:gd name="connsiteX109" fmla="*/ 3825442 w 4840057"/>
              <a:gd name="connsiteY109" fmla="*/ 1937982 h 4560163"/>
              <a:gd name="connsiteX110" fmla="*/ 3770851 w 4840057"/>
              <a:gd name="connsiteY110" fmla="*/ 1869743 h 4560163"/>
              <a:gd name="connsiteX111" fmla="*/ 3729908 w 4840057"/>
              <a:gd name="connsiteY111" fmla="*/ 1828800 h 4560163"/>
              <a:gd name="connsiteX112" fmla="*/ 3729908 w 4840057"/>
              <a:gd name="connsiteY112" fmla="*/ 1815152 h 4560163"/>
              <a:gd name="connsiteX113" fmla="*/ 3675317 w 4840057"/>
              <a:gd name="connsiteY113" fmla="*/ 1678674 h 4560163"/>
              <a:gd name="connsiteX114" fmla="*/ 3648021 w 4840057"/>
              <a:gd name="connsiteY114" fmla="*/ 1624083 h 4560163"/>
              <a:gd name="connsiteX115" fmla="*/ 3511544 w 4840057"/>
              <a:gd name="connsiteY115" fmla="*/ 1542197 h 4560163"/>
              <a:gd name="connsiteX116" fmla="*/ 3347770 w 4840057"/>
              <a:gd name="connsiteY116" fmla="*/ 1542197 h 4560163"/>
              <a:gd name="connsiteX117" fmla="*/ 3170350 w 4840057"/>
              <a:gd name="connsiteY117" fmla="*/ 1460310 h 4560163"/>
              <a:gd name="connsiteX118" fmla="*/ 3115758 w 4840057"/>
              <a:gd name="connsiteY118" fmla="*/ 1433014 h 4560163"/>
              <a:gd name="connsiteX119" fmla="*/ 3020224 w 4840057"/>
              <a:gd name="connsiteY119" fmla="*/ 1269241 h 4560163"/>
              <a:gd name="connsiteX120" fmla="*/ 2979281 w 4840057"/>
              <a:gd name="connsiteY120" fmla="*/ 1228298 h 4560163"/>
              <a:gd name="connsiteX121" fmla="*/ 2979281 w 4840057"/>
              <a:gd name="connsiteY121" fmla="*/ 1173707 h 4560163"/>
              <a:gd name="connsiteX122" fmla="*/ 2870099 w 4840057"/>
              <a:gd name="connsiteY122" fmla="*/ 1050877 h 4560163"/>
              <a:gd name="connsiteX123" fmla="*/ 2842803 w 4840057"/>
              <a:gd name="connsiteY123" fmla="*/ 1009934 h 4560163"/>
              <a:gd name="connsiteX124" fmla="*/ 2801860 w 4840057"/>
              <a:gd name="connsiteY124" fmla="*/ 887104 h 4560163"/>
              <a:gd name="connsiteX125" fmla="*/ 2706326 w 4840057"/>
              <a:gd name="connsiteY125" fmla="*/ 791570 h 4560163"/>
              <a:gd name="connsiteX126" fmla="*/ 2692678 w 4840057"/>
              <a:gd name="connsiteY126" fmla="*/ 750626 h 4560163"/>
              <a:gd name="connsiteX127" fmla="*/ 2501609 w 4840057"/>
              <a:gd name="connsiteY127" fmla="*/ 600501 h 4560163"/>
              <a:gd name="connsiteX128" fmla="*/ 2406075 w 4840057"/>
              <a:gd name="connsiteY128" fmla="*/ 450376 h 4560163"/>
              <a:gd name="connsiteX129" fmla="*/ 2337836 w 4840057"/>
              <a:gd name="connsiteY129" fmla="*/ 436728 h 4560163"/>
              <a:gd name="connsiteX130" fmla="*/ 2269597 w 4840057"/>
              <a:gd name="connsiteY130" fmla="*/ 313898 h 4560163"/>
              <a:gd name="connsiteX131" fmla="*/ 2228654 w 4840057"/>
              <a:gd name="connsiteY131" fmla="*/ 272955 h 4560163"/>
              <a:gd name="connsiteX132" fmla="*/ 2174063 w 4840057"/>
              <a:gd name="connsiteY132" fmla="*/ 177420 h 4560163"/>
              <a:gd name="connsiteX133" fmla="*/ 2133120 w 4840057"/>
              <a:gd name="connsiteY133" fmla="*/ 191068 h 4560163"/>
              <a:gd name="connsiteX134" fmla="*/ 2105824 w 4840057"/>
              <a:gd name="connsiteY134" fmla="*/ 95534 h 4560163"/>
              <a:gd name="connsiteX135" fmla="*/ 2010290 w 4840057"/>
              <a:gd name="connsiteY135" fmla="*/ 40943 h 4560163"/>
              <a:gd name="connsiteX136" fmla="*/ 1750982 w 4840057"/>
              <a:gd name="connsiteY136" fmla="*/ 0 h 4560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</a:cxnLst>
            <a:rect l="l" t="t" r="r" b="b"/>
            <a:pathLst>
              <a:path w="4840057" h="4560163">
                <a:moveTo>
                  <a:pt x="1750982" y="0"/>
                </a:moveTo>
                <a:lnTo>
                  <a:pt x="1682744" y="81886"/>
                </a:lnTo>
                <a:cubicBezTo>
                  <a:pt x="1506864" y="209798"/>
                  <a:pt x="1532618" y="129191"/>
                  <a:pt x="1532618" y="286603"/>
                </a:cubicBezTo>
                <a:lnTo>
                  <a:pt x="1518970" y="382137"/>
                </a:lnTo>
                <a:cubicBezTo>
                  <a:pt x="1471921" y="405661"/>
                  <a:pt x="1421873" y="437119"/>
                  <a:pt x="1368845" y="450376"/>
                </a:cubicBezTo>
                <a:cubicBezTo>
                  <a:pt x="1364432" y="451479"/>
                  <a:pt x="1359746" y="450376"/>
                  <a:pt x="1355197" y="450376"/>
                </a:cubicBezTo>
                <a:cubicBezTo>
                  <a:pt x="1298082" y="536047"/>
                  <a:pt x="1300606" y="499457"/>
                  <a:pt x="1300606" y="545910"/>
                </a:cubicBezTo>
                <a:cubicBezTo>
                  <a:pt x="1215410" y="687905"/>
                  <a:pt x="1256235" y="644875"/>
                  <a:pt x="1205072" y="696035"/>
                </a:cubicBezTo>
                <a:cubicBezTo>
                  <a:pt x="1177776" y="718781"/>
                  <a:pt x="1152749" y="744565"/>
                  <a:pt x="1123185" y="764274"/>
                </a:cubicBezTo>
                <a:cubicBezTo>
                  <a:pt x="1111215" y="772254"/>
                  <a:pt x="1082242" y="777922"/>
                  <a:pt x="1082242" y="777922"/>
                </a:cubicBezTo>
                <a:lnTo>
                  <a:pt x="1082242" y="777922"/>
                </a:lnTo>
                <a:cubicBezTo>
                  <a:pt x="878339" y="792487"/>
                  <a:pt x="936323" y="746420"/>
                  <a:pt x="863878" y="818865"/>
                </a:cubicBezTo>
                <a:cubicBezTo>
                  <a:pt x="804240" y="923232"/>
                  <a:pt x="825690" y="881595"/>
                  <a:pt x="795639" y="941695"/>
                </a:cubicBezTo>
                <a:cubicBezTo>
                  <a:pt x="682183" y="1069334"/>
                  <a:pt x="725193" y="1025789"/>
                  <a:pt x="672809" y="1078173"/>
                </a:cubicBezTo>
                <a:cubicBezTo>
                  <a:pt x="601149" y="1278821"/>
                  <a:pt x="634813" y="1208751"/>
                  <a:pt x="590923" y="1296537"/>
                </a:cubicBezTo>
                <a:cubicBezTo>
                  <a:pt x="561127" y="1400820"/>
                  <a:pt x="563627" y="1358952"/>
                  <a:pt x="563627" y="1419367"/>
                </a:cubicBezTo>
                <a:cubicBezTo>
                  <a:pt x="578185" y="1521270"/>
                  <a:pt x="554529" y="1492155"/>
                  <a:pt x="590923" y="1528549"/>
                </a:cubicBezTo>
                <a:lnTo>
                  <a:pt x="727400" y="1596788"/>
                </a:lnTo>
                <a:lnTo>
                  <a:pt x="713753" y="1678674"/>
                </a:lnTo>
                <a:cubicBezTo>
                  <a:pt x="674677" y="1704725"/>
                  <a:pt x="638965" y="1738906"/>
                  <a:pt x="590923" y="1746913"/>
                </a:cubicBezTo>
                <a:cubicBezTo>
                  <a:pt x="577461" y="1749157"/>
                  <a:pt x="563627" y="1746913"/>
                  <a:pt x="549979" y="1746913"/>
                </a:cubicBezTo>
                <a:cubicBezTo>
                  <a:pt x="495388" y="1769659"/>
                  <a:pt x="439798" y="1790142"/>
                  <a:pt x="386206" y="1815152"/>
                </a:cubicBezTo>
                <a:cubicBezTo>
                  <a:pt x="322309" y="1844970"/>
                  <a:pt x="366982" y="1842447"/>
                  <a:pt x="331615" y="1842447"/>
                </a:cubicBezTo>
                <a:cubicBezTo>
                  <a:pt x="290672" y="1878841"/>
                  <a:pt x="247520" y="1912893"/>
                  <a:pt x="208785" y="1951629"/>
                </a:cubicBezTo>
                <a:cubicBezTo>
                  <a:pt x="197187" y="1963227"/>
                  <a:pt x="191332" y="1979451"/>
                  <a:pt x="181490" y="1992573"/>
                </a:cubicBezTo>
                <a:cubicBezTo>
                  <a:pt x="177630" y="1997720"/>
                  <a:pt x="172391" y="2001671"/>
                  <a:pt x="167842" y="2006220"/>
                </a:cubicBezTo>
                <a:cubicBezTo>
                  <a:pt x="149645" y="2028966"/>
                  <a:pt x="128690" y="2049757"/>
                  <a:pt x="113251" y="2074459"/>
                </a:cubicBezTo>
                <a:cubicBezTo>
                  <a:pt x="105626" y="2086659"/>
                  <a:pt x="107583" y="2103433"/>
                  <a:pt x="99603" y="2115403"/>
                </a:cubicBezTo>
                <a:cubicBezTo>
                  <a:pt x="97080" y="2119188"/>
                  <a:pt x="90505" y="2115403"/>
                  <a:pt x="85956" y="2115403"/>
                </a:cubicBezTo>
                <a:lnTo>
                  <a:pt x="45012" y="2156346"/>
                </a:lnTo>
                <a:cubicBezTo>
                  <a:pt x="0" y="2246370"/>
                  <a:pt x="4069" y="2207715"/>
                  <a:pt x="4069" y="2265528"/>
                </a:cubicBezTo>
                <a:cubicBezTo>
                  <a:pt x="49804" y="2387489"/>
                  <a:pt x="45012" y="2335841"/>
                  <a:pt x="45012" y="2415653"/>
                </a:cubicBezTo>
                <a:cubicBezTo>
                  <a:pt x="78412" y="2482451"/>
                  <a:pt x="51963" y="2470244"/>
                  <a:pt x="113251" y="2470244"/>
                </a:cubicBezTo>
                <a:cubicBezTo>
                  <a:pt x="135997" y="2497540"/>
                  <a:pt x="159676" y="2524085"/>
                  <a:pt x="181490" y="2552131"/>
                </a:cubicBezTo>
                <a:cubicBezTo>
                  <a:pt x="191560" y="2565078"/>
                  <a:pt x="194720" y="2584635"/>
                  <a:pt x="208785" y="2593074"/>
                </a:cubicBezTo>
                <a:cubicBezTo>
                  <a:pt x="220488" y="2600096"/>
                  <a:pt x="236081" y="2593074"/>
                  <a:pt x="249729" y="2593074"/>
                </a:cubicBezTo>
                <a:cubicBezTo>
                  <a:pt x="267926" y="2606722"/>
                  <a:pt x="288236" y="2617933"/>
                  <a:pt x="304320" y="2634017"/>
                </a:cubicBezTo>
                <a:cubicBezTo>
                  <a:pt x="315918" y="2645616"/>
                  <a:pt x="320017" y="2663362"/>
                  <a:pt x="331615" y="2674961"/>
                </a:cubicBezTo>
                <a:cubicBezTo>
                  <a:pt x="334832" y="2678178"/>
                  <a:pt x="340714" y="2674961"/>
                  <a:pt x="345263" y="2674961"/>
                </a:cubicBezTo>
                <a:cubicBezTo>
                  <a:pt x="377108" y="2697707"/>
                  <a:pt x="407240" y="2723066"/>
                  <a:pt x="440797" y="2743200"/>
                </a:cubicBezTo>
                <a:cubicBezTo>
                  <a:pt x="453133" y="2750602"/>
                  <a:pt x="481741" y="2756847"/>
                  <a:pt x="481741" y="2756847"/>
                </a:cubicBezTo>
                <a:cubicBezTo>
                  <a:pt x="559954" y="2772490"/>
                  <a:pt x="529231" y="2760121"/>
                  <a:pt x="577275" y="2784143"/>
                </a:cubicBezTo>
                <a:cubicBezTo>
                  <a:pt x="692212" y="2841611"/>
                  <a:pt x="657685" y="2809962"/>
                  <a:pt x="700105" y="2852382"/>
                </a:cubicBezTo>
                <a:lnTo>
                  <a:pt x="741048" y="2920620"/>
                </a:lnTo>
                <a:cubicBezTo>
                  <a:pt x="774098" y="2986721"/>
                  <a:pt x="753958" y="2960826"/>
                  <a:pt x="795639" y="3002507"/>
                </a:cubicBezTo>
                <a:cubicBezTo>
                  <a:pt x="885990" y="3062741"/>
                  <a:pt x="848184" y="3042427"/>
                  <a:pt x="904821" y="3070746"/>
                </a:cubicBezTo>
                <a:lnTo>
                  <a:pt x="904821" y="3070746"/>
                </a:lnTo>
                <a:cubicBezTo>
                  <a:pt x="890448" y="3271961"/>
                  <a:pt x="919727" y="3204703"/>
                  <a:pt x="877526" y="3289110"/>
                </a:cubicBezTo>
                <a:cubicBezTo>
                  <a:pt x="891585" y="3443766"/>
                  <a:pt x="891173" y="3388987"/>
                  <a:pt x="891173" y="3452883"/>
                </a:cubicBezTo>
                <a:cubicBezTo>
                  <a:pt x="906751" y="3561928"/>
                  <a:pt x="904821" y="3516249"/>
                  <a:pt x="904821" y="3589361"/>
                </a:cubicBezTo>
                <a:cubicBezTo>
                  <a:pt x="888929" y="3684709"/>
                  <a:pt x="891173" y="3643575"/>
                  <a:pt x="891173" y="3712191"/>
                </a:cubicBezTo>
                <a:lnTo>
                  <a:pt x="891173" y="4012441"/>
                </a:lnTo>
                <a:lnTo>
                  <a:pt x="959412" y="4230806"/>
                </a:lnTo>
                <a:cubicBezTo>
                  <a:pt x="986708" y="4258101"/>
                  <a:pt x="1012448" y="4287046"/>
                  <a:pt x="1041299" y="4312692"/>
                </a:cubicBezTo>
                <a:cubicBezTo>
                  <a:pt x="1086027" y="4352450"/>
                  <a:pt x="1082242" y="4320829"/>
                  <a:pt x="1082242" y="4353635"/>
                </a:cubicBezTo>
                <a:lnTo>
                  <a:pt x="1177776" y="4449170"/>
                </a:lnTo>
                <a:cubicBezTo>
                  <a:pt x="1275582" y="4488292"/>
                  <a:pt x="1221517" y="4476465"/>
                  <a:pt x="1341550" y="4476465"/>
                </a:cubicBezTo>
                <a:cubicBezTo>
                  <a:pt x="1417731" y="4537411"/>
                  <a:pt x="1383734" y="4518029"/>
                  <a:pt x="1437084" y="4544704"/>
                </a:cubicBezTo>
                <a:cubicBezTo>
                  <a:pt x="1591668" y="4560163"/>
                  <a:pt x="1527842" y="4558352"/>
                  <a:pt x="1628153" y="4558352"/>
                </a:cubicBezTo>
                <a:lnTo>
                  <a:pt x="1750982" y="4558352"/>
                </a:lnTo>
                <a:cubicBezTo>
                  <a:pt x="1773728" y="4553803"/>
                  <a:pt x="1797501" y="4552849"/>
                  <a:pt x="1819221" y="4544704"/>
                </a:cubicBezTo>
                <a:cubicBezTo>
                  <a:pt x="1834579" y="4538945"/>
                  <a:pt x="1860164" y="4517409"/>
                  <a:pt x="1860164" y="4517409"/>
                </a:cubicBezTo>
                <a:cubicBezTo>
                  <a:pt x="2020104" y="4473788"/>
                  <a:pt x="2033488" y="4522858"/>
                  <a:pt x="1996642" y="4449170"/>
                </a:cubicBezTo>
                <a:cubicBezTo>
                  <a:pt x="2141258" y="4376862"/>
                  <a:pt x="2082258" y="4380931"/>
                  <a:pt x="2160415" y="4380931"/>
                </a:cubicBezTo>
                <a:cubicBezTo>
                  <a:pt x="2351325" y="4410301"/>
                  <a:pt x="2278000" y="4408226"/>
                  <a:pt x="2378779" y="4408226"/>
                </a:cubicBezTo>
                <a:lnTo>
                  <a:pt x="2419723" y="4449170"/>
                </a:lnTo>
                <a:cubicBezTo>
                  <a:pt x="2466769" y="4511899"/>
                  <a:pt x="2440321" y="4493588"/>
                  <a:pt x="2487961" y="4517409"/>
                </a:cubicBezTo>
                <a:cubicBezTo>
                  <a:pt x="2510707" y="4521958"/>
                  <a:pt x="2533003" y="4531056"/>
                  <a:pt x="2556200" y="4531056"/>
                </a:cubicBezTo>
                <a:cubicBezTo>
                  <a:pt x="2570586" y="4531056"/>
                  <a:pt x="2597144" y="4517409"/>
                  <a:pt x="2597144" y="4517409"/>
                </a:cubicBezTo>
                <a:lnTo>
                  <a:pt x="2760917" y="4517409"/>
                </a:lnTo>
                <a:cubicBezTo>
                  <a:pt x="2815903" y="4425764"/>
                  <a:pt x="2775334" y="4449170"/>
                  <a:pt x="2883747" y="4449170"/>
                </a:cubicBezTo>
                <a:cubicBezTo>
                  <a:pt x="3014890" y="4390884"/>
                  <a:pt x="2961771" y="4394579"/>
                  <a:pt x="3033872" y="4394579"/>
                </a:cubicBezTo>
                <a:cubicBezTo>
                  <a:pt x="3093012" y="4362734"/>
                  <a:pt x="3151215" y="4329083"/>
                  <a:pt x="3211293" y="4299044"/>
                </a:cubicBezTo>
                <a:cubicBezTo>
                  <a:pt x="3274023" y="4267679"/>
                  <a:pt x="3235049" y="4302584"/>
                  <a:pt x="3265884" y="4271749"/>
                </a:cubicBezTo>
                <a:cubicBezTo>
                  <a:pt x="3342066" y="4210803"/>
                  <a:pt x="3308069" y="4230185"/>
                  <a:pt x="3361418" y="4203510"/>
                </a:cubicBezTo>
                <a:cubicBezTo>
                  <a:pt x="3402361" y="4176214"/>
                  <a:pt x="3441743" y="4146417"/>
                  <a:pt x="3484248" y="4121623"/>
                </a:cubicBezTo>
                <a:cubicBezTo>
                  <a:pt x="3569290" y="4072015"/>
                  <a:pt x="3486493" y="4146674"/>
                  <a:pt x="3552487" y="4080680"/>
                </a:cubicBezTo>
                <a:cubicBezTo>
                  <a:pt x="3631383" y="4017563"/>
                  <a:pt x="3591597" y="4026089"/>
                  <a:pt x="3661669" y="4026089"/>
                </a:cubicBezTo>
                <a:cubicBezTo>
                  <a:pt x="3688965" y="4035188"/>
                  <a:pt x="3717264" y="4041700"/>
                  <a:pt x="3743556" y="4053385"/>
                </a:cubicBezTo>
                <a:cubicBezTo>
                  <a:pt x="3816325" y="4085727"/>
                  <a:pt x="3754642" y="4080680"/>
                  <a:pt x="3811794" y="4080680"/>
                </a:cubicBezTo>
                <a:lnTo>
                  <a:pt x="3961920" y="4080680"/>
                </a:lnTo>
                <a:cubicBezTo>
                  <a:pt x="4059725" y="4041558"/>
                  <a:pt x="4005660" y="4053385"/>
                  <a:pt x="4125693" y="4053385"/>
                </a:cubicBezTo>
                <a:cubicBezTo>
                  <a:pt x="4194268" y="4007668"/>
                  <a:pt x="4208292" y="4022524"/>
                  <a:pt x="4221227" y="3957850"/>
                </a:cubicBezTo>
                <a:cubicBezTo>
                  <a:pt x="4223011" y="3948928"/>
                  <a:pt x="4221227" y="3939653"/>
                  <a:pt x="4221227" y="3930555"/>
                </a:cubicBezTo>
                <a:cubicBezTo>
                  <a:pt x="4239424" y="3916907"/>
                  <a:pt x="4255473" y="3899784"/>
                  <a:pt x="4275818" y="3889612"/>
                </a:cubicBezTo>
                <a:cubicBezTo>
                  <a:pt x="4292595" y="3881224"/>
                  <a:pt x="4314802" y="3886369"/>
                  <a:pt x="4330409" y="3875964"/>
                </a:cubicBezTo>
                <a:cubicBezTo>
                  <a:pt x="4344057" y="3866865"/>
                  <a:pt x="4357705" y="3835020"/>
                  <a:pt x="4357705" y="3835020"/>
                </a:cubicBezTo>
                <a:cubicBezTo>
                  <a:pt x="4411016" y="3808365"/>
                  <a:pt x="4413871" y="3818223"/>
                  <a:pt x="4439591" y="3766782"/>
                </a:cubicBezTo>
                <a:cubicBezTo>
                  <a:pt x="4441625" y="3762713"/>
                  <a:pt x="4439591" y="3757683"/>
                  <a:pt x="4439591" y="3753134"/>
                </a:cubicBezTo>
                <a:lnTo>
                  <a:pt x="4453239" y="3630304"/>
                </a:lnTo>
                <a:cubicBezTo>
                  <a:pt x="4498732" y="3607558"/>
                  <a:pt x="4546400" y="3588722"/>
                  <a:pt x="4589717" y="3562065"/>
                </a:cubicBezTo>
                <a:cubicBezTo>
                  <a:pt x="4606155" y="3551950"/>
                  <a:pt x="4630660" y="3521122"/>
                  <a:pt x="4630660" y="3521122"/>
                </a:cubicBezTo>
                <a:lnTo>
                  <a:pt x="4753490" y="3439235"/>
                </a:lnTo>
                <a:cubicBezTo>
                  <a:pt x="4840057" y="3294956"/>
                  <a:pt x="4835376" y="3355811"/>
                  <a:pt x="4835376" y="3275462"/>
                </a:cubicBezTo>
                <a:lnTo>
                  <a:pt x="4835376" y="2975212"/>
                </a:lnTo>
                <a:cubicBezTo>
                  <a:pt x="4817179" y="2911522"/>
                  <a:pt x="4799475" y="2847690"/>
                  <a:pt x="4780785" y="2784143"/>
                </a:cubicBezTo>
                <a:cubicBezTo>
                  <a:pt x="4765699" y="2732851"/>
                  <a:pt x="4767138" y="2759494"/>
                  <a:pt x="4767138" y="2729552"/>
                </a:cubicBezTo>
                <a:cubicBezTo>
                  <a:pt x="4754106" y="2696973"/>
                  <a:pt x="4739802" y="2647625"/>
                  <a:pt x="4712547" y="2620370"/>
                </a:cubicBezTo>
                <a:cubicBezTo>
                  <a:pt x="4705354" y="2613177"/>
                  <a:pt x="4694350" y="2611271"/>
                  <a:pt x="4685251" y="2606722"/>
                </a:cubicBezTo>
                <a:cubicBezTo>
                  <a:pt x="4584438" y="2539514"/>
                  <a:pt x="4636169" y="2552131"/>
                  <a:pt x="4535126" y="2552131"/>
                </a:cubicBezTo>
                <a:cubicBezTo>
                  <a:pt x="4503281" y="2543032"/>
                  <a:pt x="4468542" y="2540919"/>
                  <a:pt x="4439591" y="2524835"/>
                </a:cubicBezTo>
                <a:cubicBezTo>
                  <a:pt x="4428191" y="2518502"/>
                  <a:pt x="4406275" y="2471850"/>
                  <a:pt x="4398648" y="2456597"/>
                </a:cubicBezTo>
                <a:cubicBezTo>
                  <a:pt x="4254247" y="2356627"/>
                  <a:pt x="4278377" y="2342468"/>
                  <a:pt x="4166636" y="2320119"/>
                </a:cubicBezTo>
                <a:cubicBezTo>
                  <a:pt x="4162175" y="2319227"/>
                  <a:pt x="4157537" y="2320119"/>
                  <a:pt x="4152988" y="2320119"/>
                </a:cubicBezTo>
                <a:lnTo>
                  <a:pt x="4030158" y="2142698"/>
                </a:lnTo>
                <a:cubicBezTo>
                  <a:pt x="4007412" y="2119952"/>
                  <a:pt x="3987654" y="2093760"/>
                  <a:pt x="3961920" y="2074459"/>
                </a:cubicBezTo>
                <a:cubicBezTo>
                  <a:pt x="3950411" y="2065827"/>
                  <a:pt x="3934333" y="2066155"/>
                  <a:pt x="3920976" y="2060812"/>
                </a:cubicBezTo>
                <a:cubicBezTo>
                  <a:pt x="3911531" y="2057034"/>
                  <a:pt x="3902779" y="2051713"/>
                  <a:pt x="3893681" y="2047164"/>
                </a:cubicBezTo>
                <a:cubicBezTo>
                  <a:pt x="3880033" y="2024418"/>
                  <a:pt x="3866797" y="2001419"/>
                  <a:pt x="3852738" y="1978925"/>
                </a:cubicBezTo>
                <a:cubicBezTo>
                  <a:pt x="3844045" y="1965016"/>
                  <a:pt x="3825442" y="1937982"/>
                  <a:pt x="3825442" y="1937982"/>
                </a:cubicBezTo>
                <a:cubicBezTo>
                  <a:pt x="3807245" y="1915236"/>
                  <a:pt x="3790033" y="1891665"/>
                  <a:pt x="3770851" y="1869743"/>
                </a:cubicBezTo>
                <a:cubicBezTo>
                  <a:pt x="3758141" y="1855218"/>
                  <a:pt x="3741488" y="1844241"/>
                  <a:pt x="3729908" y="1828800"/>
                </a:cubicBezTo>
                <a:cubicBezTo>
                  <a:pt x="3727178" y="1825161"/>
                  <a:pt x="3729908" y="1819701"/>
                  <a:pt x="3729908" y="1815152"/>
                </a:cubicBezTo>
                <a:cubicBezTo>
                  <a:pt x="3711711" y="1769659"/>
                  <a:pt x="3694618" y="1723709"/>
                  <a:pt x="3675317" y="1678674"/>
                </a:cubicBezTo>
                <a:cubicBezTo>
                  <a:pt x="3667303" y="1659974"/>
                  <a:pt x="3648021" y="1624083"/>
                  <a:pt x="3648021" y="1624083"/>
                </a:cubicBezTo>
                <a:cubicBezTo>
                  <a:pt x="3578289" y="1519486"/>
                  <a:pt x="3626235" y="1542197"/>
                  <a:pt x="3511544" y="1542197"/>
                </a:cubicBezTo>
                <a:lnTo>
                  <a:pt x="3347770" y="1542197"/>
                </a:lnTo>
                <a:cubicBezTo>
                  <a:pt x="3288630" y="1514901"/>
                  <a:pt x="3230579" y="1485110"/>
                  <a:pt x="3170350" y="1460310"/>
                </a:cubicBezTo>
                <a:cubicBezTo>
                  <a:pt x="3111344" y="1436013"/>
                  <a:pt x="3115758" y="1467734"/>
                  <a:pt x="3115758" y="1433014"/>
                </a:cubicBezTo>
                <a:cubicBezTo>
                  <a:pt x="3083913" y="1378423"/>
                  <a:pt x="3055281" y="1321827"/>
                  <a:pt x="3020224" y="1269241"/>
                </a:cubicBezTo>
                <a:cubicBezTo>
                  <a:pt x="3009518" y="1253182"/>
                  <a:pt x="2986884" y="1246038"/>
                  <a:pt x="2979281" y="1228298"/>
                </a:cubicBezTo>
                <a:cubicBezTo>
                  <a:pt x="2972113" y="1211572"/>
                  <a:pt x="2979281" y="1191904"/>
                  <a:pt x="2979281" y="1173707"/>
                </a:cubicBezTo>
                <a:cubicBezTo>
                  <a:pt x="2942887" y="1132764"/>
                  <a:pt x="2905169" y="1092960"/>
                  <a:pt x="2870099" y="1050877"/>
                </a:cubicBezTo>
                <a:cubicBezTo>
                  <a:pt x="2859598" y="1038276"/>
                  <a:pt x="2842803" y="1009934"/>
                  <a:pt x="2842803" y="1009934"/>
                </a:cubicBezTo>
                <a:cubicBezTo>
                  <a:pt x="2795757" y="915840"/>
                  <a:pt x="2801860" y="958564"/>
                  <a:pt x="2801860" y="887104"/>
                </a:cubicBezTo>
                <a:cubicBezTo>
                  <a:pt x="2770015" y="855259"/>
                  <a:pt x="2734459" y="826737"/>
                  <a:pt x="2706326" y="791570"/>
                </a:cubicBezTo>
                <a:cubicBezTo>
                  <a:pt x="2697339" y="780336"/>
                  <a:pt x="2692678" y="750626"/>
                  <a:pt x="2692678" y="750626"/>
                </a:cubicBezTo>
                <a:cubicBezTo>
                  <a:pt x="2506893" y="622007"/>
                  <a:pt x="2547425" y="692133"/>
                  <a:pt x="2501609" y="600501"/>
                </a:cubicBezTo>
                <a:cubicBezTo>
                  <a:pt x="2469764" y="550459"/>
                  <a:pt x="2448017" y="492318"/>
                  <a:pt x="2406075" y="450376"/>
                </a:cubicBezTo>
                <a:cubicBezTo>
                  <a:pt x="2389672" y="433973"/>
                  <a:pt x="2337836" y="436728"/>
                  <a:pt x="2337836" y="436728"/>
                </a:cubicBezTo>
                <a:cubicBezTo>
                  <a:pt x="2315090" y="395785"/>
                  <a:pt x="2295578" y="352869"/>
                  <a:pt x="2269597" y="313898"/>
                </a:cubicBezTo>
                <a:cubicBezTo>
                  <a:pt x="2258891" y="297839"/>
                  <a:pt x="2228654" y="272955"/>
                  <a:pt x="2228654" y="272955"/>
                </a:cubicBezTo>
                <a:cubicBezTo>
                  <a:pt x="2210457" y="241110"/>
                  <a:pt x="2201910" y="201289"/>
                  <a:pt x="2174063" y="177420"/>
                </a:cubicBezTo>
                <a:cubicBezTo>
                  <a:pt x="2163140" y="168058"/>
                  <a:pt x="2133120" y="191068"/>
                  <a:pt x="2133120" y="191068"/>
                </a:cubicBezTo>
                <a:lnTo>
                  <a:pt x="2105824" y="95534"/>
                </a:lnTo>
                <a:lnTo>
                  <a:pt x="2010290" y="40943"/>
                </a:lnTo>
                <a:lnTo>
                  <a:pt x="1750982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1"/>
          <p:cNvGrpSpPr/>
          <p:nvPr/>
        </p:nvGrpSpPr>
        <p:grpSpPr>
          <a:xfrm>
            <a:off x="285720" y="5072074"/>
            <a:ext cx="928694" cy="857256"/>
            <a:chOff x="571472" y="4429132"/>
            <a:chExt cx="1071570" cy="1000132"/>
          </a:xfrm>
        </p:grpSpPr>
        <p:sp>
          <p:nvSpPr>
            <p:cNvPr id="7" name="Rectangle 6"/>
            <p:cNvSpPr/>
            <p:nvPr/>
          </p:nvSpPr>
          <p:spPr>
            <a:xfrm>
              <a:off x="571472" y="4429132"/>
              <a:ext cx="1071570" cy="428628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rmAutofit fontScale="85000" lnSpcReduction="10000"/>
            </a:bodyPr>
            <a:lstStyle/>
            <a:p>
              <a:pPr algn="ctr"/>
              <a:r>
                <a:rPr lang="en-US" sz="1600" dirty="0" err="1" smtClean="0">
                  <a:latin typeface="Arial" pitchFamily="34" charset="0"/>
                  <a:cs typeface="Arial" pitchFamily="34" charset="0"/>
                </a:rPr>
                <a:t>tr</a:t>
              </a:r>
              <a:r>
                <a:rPr lang="sr-Latn-RS" sz="1600" dirty="0" smtClean="0">
                  <a:latin typeface="Arial" pitchFamily="34" charset="0"/>
                  <a:cs typeface="Arial" pitchFamily="34" charset="0"/>
                </a:rPr>
                <a:t>e</a:t>
              </a:r>
              <a:r>
                <a:rPr lang="en-US" sz="1600" dirty="0" err="1" smtClean="0">
                  <a:latin typeface="Arial" pitchFamily="34" charset="0"/>
                  <a:cs typeface="Arial" pitchFamily="34" charset="0"/>
                </a:rPr>
                <a:t>ni</a:t>
              </a:r>
              <a:r>
                <a:rPr lang="sr-Latn-RS" sz="1600" dirty="0" smtClean="0">
                  <a:latin typeface="Arial" pitchFamily="34" charset="0"/>
                  <a:cs typeface="Arial" pitchFamily="34" charset="0"/>
                </a:rPr>
                <a:t>ranje</a:t>
              </a:r>
              <a:endParaRPr lang="en-US" sz="16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571472" y="5000636"/>
              <a:ext cx="1071570" cy="428628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85000" lnSpcReduction="10000"/>
            </a:bodyPr>
            <a:lstStyle/>
            <a:p>
              <a:pPr algn="ctr"/>
              <a:r>
                <a:rPr lang="en-US" sz="1600" dirty="0" smtClean="0">
                  <a:latin typeface="Arial" pitchFamily="34" charset="0"/>
                  <a:cs typeface="Arial" pitchFamily="34" charset="0"/>
                </a:rPr>
                <a:t>test</a:t>
              </a:r>
              <a:r>
                <a:rPr lang="sr-Latn-RS" sz="1600" dirty="0" smtClean="0">
                  <a:latin typeface="Arial" pitchFamily="34" charset="0"/>
                  <a:cs typeface="Arial" pitchFamily="34" charset="0"/>
                </a:rPr>
                <a:t>iranje</a:t>
              </a:r>
              <a:endParaRPr lang="en-US" sz="16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1" name="Freeform 30"/>
          <p:cNvSpPr>
            <a:spLocks noChangeAspect="1"/>
          </p:cNvSpPr>
          <p:nvPr/>
        </p:nvSpPr>
        <p:spPr>
          <a:xfrm>
            <a:off x="5214942" y="3016062"/>
            <a:ext cx="3176287" cy="2992607"/>
          </a:xfrm>
          <a:custGeom>
            <a:avLst/>
            <a:gdLst>
              <a:gd name="connsiteX0" fmla="*/ 1750982 w 4840057"/>
              <a:gd name="connsiteY0" fmla="*/ 0 h 4560163"/>
              <a:gd name="connsiteX1" fmla="*/ 1682744 w 4840057"/>
              <a:gd name="connsiteY1" fmla="*/ 81886 h 4560163"/>
              <a:gd name="connsiteX2" fmla="*/ 1532618 w 4840057"/>
              <a:gd name="connsiteY2" fmla="*/ 286603 h 4560163"/>
              <a:gd name="connsiteX3" fmla="*/ 1518970 w 4840057"/>
              <a:gd name="connsiteY3" fmla="*/ 382137 h 4560163"/>
              <a:gd name="connsiteX4" fmla="*/ 1368845 w 4840057"/>
              <a:gd name="connsiteY4" fmla="*/ 450376 h 4560163"/>
              <a:gd name="connsiteX5" fmla="*/ 1355197 w 4840057"/>
              <a:gd name="connsiteY5" fmla="*/ 450376 h 4560163"/>
              <a:gd name="connsiteX6" fmla="*/ 1300606 w 4840057"/>
              <a:gd name="connsiteY6" fmla="*/ 545910 h 4560163"/>
              <a:gd name="connsiteX7" fmla="*/ 1205072 w 4840057"/>
              <a:gd name="connsiteY7" fmla="*/ 696035 h 4560163"/>
              <a:gd name="connsiteX8" fmla="*/ 1123185 w 4840057"/>
              <a:gd name="connsiteY8" fmla="*/ 764274 h 4560163"/>
              <a:gd name="connsiteX9" fmla="*/ 1082242 w 4840057"/>
              <a:gd name="connsiteY9" fmla="*/ 777922 h 4560163"/>
              <a:gd name="connsiteX10" fmla="*/ 1082242 w 4840057"/>
              <a:gd name="connsiteY10" fmla="*/ 777922 h 4560163"/>
              <a:gd name="connsiteX11" fmla="*/ 863878 w 4840057"/>
              <a:gd name="connsiteY11" fmla="*/ 818865 h 4560163"/>
              <a:gd name="connsiteX12" fmla="*/ 795639 w 4840057"/>
              <a:gd name="connsiteY12" fmla="*/ 941695 h 4560163"/>
              <a:gd name="connsiteX13" fmla="*/ 672809 w 4840057"/>
              <a:gd name="connsiteY13" fmla="*/ 1078173 h 4560163"/>
              <a:gd name="connsiteX14" fmla="*/ 590923 w 4840057"/>
              <a:gd name="connsiteY14" fmla="*/ 1296537 h 4560163"/>
              <a:gd name="connsiteX15" fmla="*/ 563627 w 4840057"/>
              <a:gd name="connsiteY15" fmla="*/ 1419367 h 4560163"/>
              <a:gd name="connsiteX16" fmla="*/ 590923 w 4840057"/>
              <a:gd name="connsiteY16" fmla="*/ 1528549 h 4560163"/>
              <a:gd name="connsiteX17" fmla="*/ 727400 w 4840057"/>
              <a:gd name="connsiteY17" fmla="*/ 1596788 h 4560163"/>
              <a:gd name="connsiteX18" fmla="*/ 713753 w 4840057"/>
              <a:gd name="connsiteY18" fmla="*/ 1678674 h 4560163"/>
              <a:gd name="connsiteX19" fmla="*/ 590923 w 4840057"/>
              <a:gd name="connsiteY19" fmla="*/ 1746913 h 4560163"/>
              <a:gd name="connsiteX20" fmla="*/ 549979 w 4840057"/>
              <a:gd name="connsiteY20" fmla="*/ 1746913 h 4560163"/>
              <a:gd name="connsiteX21" fmla="*/ 386206 w 4840057"/>
              <a:gd name="connsiteY21" fmla="*/ 1815152 h 4560163"/>
              <a:gd name="connsiteX22" fmla="*/ 331615 w 4840057"/>
              <a:gd name="connsiteY22" fmla="*/ 1842447 h 4560163"/>
              <a:gd name="connsiteX23" fmla="*/ 208785 w 4840057"/>
              <a:gd name="connsiteY23" fmla="*/ 1951629 h 4560163"/>
              <a:gd name="connsiteX24" fmla="*/ 181490 w 4840057"/>
              <a:gd name="connsiteY24" fmla="*/ 1992573 h 4560163"/>
              <a:gd name="connsiteX25" fmla="*/ 167842 w 4840057"/>
              <a:gd name="connsiteY25" fmla="*/ 2006220 h 4560163"/>
              <a:gd name="connsiteX26" fmla="*/ 113251 w 4840057"/>
              <a:gd name="connsiteY26" fmla="*/ 2074459 h 4560163"/>
              <a:gd name="connsiteX27" fmla="*/ 99603 w 4840057"/>
              <a:gd name="connsiteY27" fmla="*/ 2115403 h 4560163"/>
              <a:gd name="connsiteX28" fmla="*/ 85956 w 4840057"/>
              <a:gd name="connsiteY28" fmla="*/ 2115403 h 4560163"/>
              <a:gd name="connsiteX29" fmla="*/ 45012 w 4840057"/>
              <a:gd name="connsiteY29" fmla="*/ 2156346 h 4560163"/>
              <a:gd name="connsiteX30" fmla="*/ 4069 w 4840057"/>
              <a:gd name="connsiteY30" fmla="*/ 2265528 h 4560163"/>
              <a:gd name="connsiteX31" fmla="*/ 45012 w 4840057"/>
              <a:gd name="connsiteY31" fmla="*/ 2415653 h 4560163"/>
              <a:gd name="connsiteX32" fmla="*/ 113251 w 4840057"/>
              <a:gd name="connsiteY32" fmla="*/ 2470244 h 4560163"/>
              <a:gd name="connsiteX33" fmla="*/ 181490 w 4840057"/>
              <a:gd name="connsiteY33" fmla="*/ 2552131 h 4560163"/>
              <a:gd name="connsiteX34" fmla="*/ 208785 w 4840057"/>
              <a:gd name="connsiteY34" fmla="*/ 2593074 h 4560163"/>
              <a:gd name="connsiteX35" fmla="*/ 249729 w 4840057"/>
              <a:gd name="connsiteY35" fmla="*/ 2593074 h 4560163"/>
              <a:gd name="connsiteX36" fmla="*/ 304320 w 4840057"/>
              <a:gd name="connsiteY36" fmla="*/ 2634017 h 4560163"/>
              <a:gd name="connsiteX37" fmla="*/ 331615 w 4840057"/>
              <a:gd name="connsiteY37" fmla="*/ 2674961 h 4560163"/>
              <a:gd name="connsiteX38" fmla="*/ 345263 w 4840057"/>
              <a:gd name="connsiteY38" fmla="*/ 2674961 h 4560163"/>
              <a:gd name="connsiteX39" fmla="*/ 440797 w 4840057"/>
              <a:gd name="connsiteY39" fmla="*/ 2743200 h 4560163"/>
              <a:gd name="connsiteX40" fmla="*/ 481741 w 4840057"/>
              <a:gd name="connsiteY40" fmla="*/ 2756847 h 4560163"/>
              <a:gd name="connsiteX41" fmla="*/ 577275 w 4840057"/>
              <a:gd name="connsiteY41" fmla="*/ 2784143 h 4560163"/>
              <a:gd name="connsiteX42" fmla="*/ 700105 w 4840057"/>
              <a:gd name="connsiteY42" fmla="*/ 2852382 h 4560163"/>
              <a:gd name="connsiteX43" fmla="*/ 741048 w 4840057"/>
              <a:gd name="connsiteY43" fmla="*/ 2920620 h 4560163"/>
              <a:gd name="connsiteX44" fmla="*/ 795639 w 4840057"/>
              <a:gd name="connsiteY44" fmla="*/ 3002507 h 4560163"/>
              <a:gd name="connsiteX45" fmla="*/ 904821 w 4840057"/>
              <a:gd name="connsiteY45" fmla="*/ 3070746 h 4560163"/>
              <a:gd name="connsiteX46" fmla="*/ 904821 w 4840057"/>
              <a:gd name="connsiteY46" fmla="*/ 3070746 h 4560163"/>
              <a:gd name="connsiteX47" fmla="*/ 877526 w 4840057"/>
              <a:gd name="connsiteY47" fmla="*/ 3289110 h 4560163"/>
              <a:gd name="connsiteX48" fmla="*/ 891173 w 4840057"/>
              <a:gd name="connsiteY48" fmla="*/ 3452883 h 4560163"/>
              <a:gd name="connsiteX49" fmla="*/ 904821 w 4840057"/>
              <a:gd name="connsiteY49" fmla="*/ 3589361 h 4560163"/>
              <a:gd name="connsiteX50" fmla="*/ 891173 w 4840057"/>
              <a:gd name="connsiteY50" fmla="*/ 3712191 h 4560163"/>
              <a:gd name="connsiteX51" fmla="*/ 891173 w 4840057"/>
              <a:gd name="connsiteY51" fmla="*/ 4012441 h 4560163"/>
              <a:gd name="connsiteX52" fmla="*/ 959412 w 4840057"/>
              <a:gd name="connsiteY52" fmla="*/ 4230806 h 4560163"/>
              <a:gd name="connsiteX53" fmla="*/ 1041299 w 4840057"/>
              <a:gd name="connsiteY53" fmla="*/ 4312692 h 4560163"/>
              <a:gd name="connsiteX54" fmla="*/ 1082242 w 4840057"/>
              <a:gd name="connsiteY54" fmla="*/ 4353635 h 4560163"/>
              <a:gd name="connsiteX55" fmla="*/ 1177776 w 4840057"/>
              <a:gd name="connsiteY55" fmla="*/ 4449170 h 4560163"/>
              <a:gd name="connsiteX56" fmla="*/ 1341550 w 4840057"/>
              <a:gd name="connsiteY56" fmla="*/ 4476465 h 4560163"/>
              <a:gd name="connsiteX57" fmla="*/ 1437084 w 4840057"/>
              <a:gd name="connsiteY57" fmla="*/ 4544704 h 4560163"/>
              <a:gd name="connsiteX58" fmla="*/ 1628153 w 4840057"/>
              <a:gd name="connsiteY58" fmla="*/ 4558352 h 4560163"/>
              <a:gd name="connsiteX59" fmla="*/ 1750982 w 4840057"/>
              <a:gd name="connsiteY59" fmla="*/ 4558352 h 4560163"/>
              <a:gd name="connsiteX60" fmla="*/ 1819221 w 4840057"/>
              <a:gd name="connsiteY60" fmla="*/ 4544704 h 4560163"/>
              <a:gd name="connsiteX61" fmla="*/ 1860164 w 4840057"/>
              <a:gd name="connsiteY61" fmla="*/ 4517409 h 4560163"/>
              <a:gd name="connsiteX62" fmla="*/ 1996642 w 4840057"/>
              <a:gd name="connsiteY62" fmla="*/ 4449170 h 4560163"/>
              <a:gd name="connsiteX63" fmla="*/ 2160415 w 4840057"/>
              <a:gd name="connsiteY63" fmla="*/ 4380931 h 4560163"/>
              <a:gd name="connsiteX64" fmla="*/ 2378779 w 4840057"/>
              <a:gd name="connsiteY64" fmla="*/ 4408226 h 4560163"/>
              <a:gd name="connsiteX65" fmla="*/ 2419723 w 4840057"/>
              <a:gd name="connsiteY65" fmla="*/ 4449170 h 4560163"/>
              <a:gd name="connsiteX66" fmla="*/ 2487961 w 4840057"/>
              <a:gd name="connsiteY66" fmla="*/ 4517409 h 4560163"/>
              <a:gd name="connsiteX67" fmla="*/ 2556200 w 4840057"/>
              <a:gd name="connsiteY67" fmla="*/ 4531056 h 4560163"/>
              <a:gd name="connsiteX68" fmla="*/ 2597144 w 4840057"/>
              <a:gd name="connsiteY68" fmla="*/ 4517409 h 4560163"/>
              <a:gd name="connsiteX69" fmla="*/ 2760917 w 4840057"/>
              <a:gd name="connsiteY69" fmla="*/ 4517409 h 4560163"/>
              <a:gd name="connsiteX70" fmla="*/ 2883747 w 4840057"/>
              <a:gd name="connsiteY70" fmla="*/ 4449170 h 4560163"/>
              <a:gd name="connsiteX71" fmla="*/ 3033872 w 4840057"/>
              <a:gd name="connsiteY71" fmla="*/ 4394579 h 4560163"/>
              <a:gd name="connsiteX72" fmla="*/ 3211293 w 4840057"/>
              <a:gd name="connsiteY72" fmla="*/ 4299044 h 4560163"/>
              <a:gd name="connsiteX73" fmla="*/ 3265884 w 4840057"/>
              <a:gd name="connsiteY73" fmla="*/ 4271749 h 4560163"/>
              <a:gd name="connsiteX74" fmla="*/ 3361418 w 4840057"/>
              <a:gd name="connsiteY74" fmla="*/ 4203510 h 4560163"/>
              <a:gd name="connsiteX75" fmla="*/ 3484248 w 4840057"/>
              <a:gd name="connsiteY75" fmla="*/ 4121623 h 4560163"/>
              <a:gd name="connsiteX76" fmla="*/ 3552487 w 4840057"/>
              <a:gd name="connsiteY76" fmla="*/ 4080680 h 4560163"/>
              <a:gd name="connsiteX77" fmla="*/ 3661669 w 4840057"/>
              <a:gd name="connsiteY77" fmla="*/ 4026089 h 4560163"/>
              <a:gd name="connsiteX78" fmla="*/ 3743556 w 4840057"/>
              <a:gd name="connsiteY78" fmla="*/ 4053385 h 4560163"/>
              <a:gd name="connsiteX79" fmla="*/ 3811794 w 4840057"/>
              <a:gd name="connsiteY79" fmla="*/ 4080680 h 4560163"/>
              <a:gd name="connsiteX80" fmla="*/ 3961920 w 4840057"/>
              <a:gd name="connsiteY80" fmla="*/ 4080680 h 4560163"/>
              <a:gd name="connsiteX81" fmla="*/ 4125693 w 4840057"/>
              <a:gd name="connsiteY81" fmla="*/ 4053385 h 4560163"/>
              <a:gd name="connsiteX82" fmla="*/ 4221227 w 4840057"/>
              <a:gd name="connsiteY82" fmla="*/ 3957850 h 4560163"/>
              <a:gd name="connsiteX83" fmla="*/ 4221227 w 4840057"/>
              <a:gd name="connsiteY83" fmla="*/ 3930555 h 4560163"/>
              <a:gd name="connsiteX84" fmla="*/ 4275818 w 4840057"/>
              <a:gd name="connsiteY84" fmla="*/ 3889612 h 4560163"/>
              <a:gd name="connsiteX85" fmla="*/ 4330409 w 4840057"/>
              <a:gd name="connsiteY85" fmla="*/ 3875964 h 4560163"/>
              <a:gd name="connsiteX86" fmla="*/ 4357705 w 4840057"/>
              <a:gd name="connsiteY86" fmla="*/ 3835020 h 4560163"/>
              <a:gd name="connsiteX87" fmla="*/ 4439591 w 4840057"/>
              <a:gd name="connsiteY87" fmla="*/ 3766782 h 4560163"/>
              <a:gd name="connsiteX88" fmla="*/ 4439591 w 4840057"/>
              <a:gd name="connsiteY88" fmla="*/ 3753134 h 4560163"/>
              <a:gd name="connsiteX89" fmla="*/ 4453239 w 4840057"/>
              <a:gd name="connsiteY89" fmla="*/ 3630304 h 4560163"/>
              <a:gd name="connsiteX90" fmla="*/ 4589717 w 4840057"/>
              <a:gd name="connsiteY90" fmla="*/ 3562065 h 4560163"/>
              <a:gd name="connsiteX91" fmla="*/ 4630660 w 4840057"/>
              <a:gd name="connsiteY91" fmla="*/ 3521122 h 4560163"/>
              <a:gd name="connsiteX92" fmla="*/ 4753490 w 4840057"/>
              <a:gd name="connsiteY92" fmla="*/ 3439235 h 4560163"/>
              <a:gd name="connsiteX93" fmla="*/ 4835376 w 4840057"/>
              <a:gd name="connsiteY93" fmla="*/ 3275462 h 4560163"/>
              <a:gd name="connsiteX94" fmla="*/ 4835376 w 4840057"/>
              <a:gd name="connsiteY94" fmla="*/ 2975212 h 4560163"/>
              <a:gd name="connsiteX95" fmla="*/ 4780785 w 4840057"/>
              <a:gd name="connsiteY95" fmla="*/ 2784143 h 4560163"/>
              <a:gd name="connsiteX96" fmla="*/ 4767138 w 4840057"/>
              <a:gd name="connsiteY96" fmla="*/ 2729552 h 4560163"/>
              <a:gd name="connsiteX97" fmla="*/ 4712547 w 4840057"/>
              <a:gd name="connsiteY97" fmla="*/ 2620370 h 4560163"/>
              <a:gd name="connsiteX98" fmla="*/ 4685251 w 4840057"/>
              <a:gd name="connsiteY98" fmla="*/ 2606722 h 4560163"/>
              <a:gd name="connsiteX99" fmla="*/ 4535126 w 4840057"/>
              <a:gd name="connsiteY99" fmla="*/ 2552131 h 4560163"/>
              <a:gd name="connsiteX100" fmla="*/ 4439591 w 4840057"/>
              <a:gd name="connsiteY100" fmla="*/ 2524835 h 4560163"/>
              <a:gd name="connsiteX101" fmla="*/ 4398648 w 4840057"/>
              <a:gd name="connsiteY101" fmla="*/ 2456597 h 4560163"/>
              <a:gd name="connsiteX102" fmla="*/ 4166636 w 4840057"/>
              <a:gd name="connsiteY102" fmla="*/ 2320119 h 4560163"/>
              <a:gd name="connsiteX103" fmla="*/ 4152988 w 4840057"/>
              <a:gd name="connsiteY103" fmla="*/ 2320119 h 4560163"/>
              <a:gd name="connsiteX104" fmla="*/ 4030158 w 4840057"/>
              <a:gd name="connsiteY104" fmla="*/ 2142698 h 4560163"/>
              <a:gd name="connsiteX105" fmla="*/ 3961920 w 4840057"/>
              <a:gd name="connsiteY105" fmla="*/ 2074459 h 4560163"/>
              <a:gd name="connsiteX106" fmla="*/ 3920976 w 4840057"/>
              <a:gd name="connsiteY106" fmla="*/ 2060812 h 4560163"/>
              <a:gd name="connsiteX107" fmla="*/ 3893681 w 4840057"/>
              <a:gd name="connsiteY107" fmla="*/ 2047164 h 4560163"/>
              <a:gd name="connsiteX108" fmla="*/ 3852738 w 4840057"/>
              <a:gd name="connsiteY108" fmla="*/ 1978925 h 4560163"/>
              <a:gd name="connsiteX109" fmla="*/ 3825442 w 4840057"/>
              <a:gd name="connsiteY109" fmla="*/ 1937982 h 4560163"/>
              <a:gd name="connsiteX110" fmla="*/ 3770851 w 4840057"/>
              <a:gd name="connsiteY110" fmla="*/ 1869743 h 4560163"/>
              <a:gd name="connsiteX111" fmla="*/ 3729908 w 4840057"/>
              <a:gd name="connsiteY111" fmla="*/ 1828800 h 4560163"/>
              <a:gd name="connsiteX112" fmla="*/ 3729908 w 4840057"/>
              <a:gd name="connsiteY112" fmla="*/ 1815152 h 4560163"/>
              <a:gd name="connsiteX113" fmla="*/ 3675317 w 4840057"/>
              <a:gd name="connsiteY113" fmla="*/ 1678674 h 4560163"/>
              <a:gd name="connsiteX114" fmla="*/ 3648021 w 4840057"/>
              <a:gd name="connsiteY114" fmla="*/ 1624083 h 4560163"/>
              <a:gd name="connsiteX115" fmla="*/ 3511544 w 4840057"/>
              <a:gd name="connsiteY115" fmla="*/ 1542197 h 4560163"/>
              <a:gd name="connsiteX116" fmla="*/ 3347770 w 4840057"/>
              <a:gd name="connsiteY116" fmla="*/ 1542197 h 4560163"/>
              <a:gd name="connsiteX117" fmla="*/ 3170350 w 4840057"/>
              <a:gd name="connsiteY117" fmla="*/ 1460310 h 4560163"/>
              <a:gd name="connsiteX118" fmla="*/ 3115758 w 4840057"/>
              <a:gd name="connsiteY118" fmla="*/ 1433014 h 4560163"/>
              <a:gd name="connsiteX119" fmla="*/ 3020224 w 4840057"/>
              <a:gd name="connsiteY119" fmla="*/ 1269241 h 4560163"/>
              <a:gd name="connsiteX120" fmla="*/ 2979281 w 4840057"/>
              <a:gd name="connsiteY120" fmla="*/ 1228298 h 4560163"/>
              <a:gd name="connsiteX121" fmla="*/ 2979281 w 4840057"/>
              <a:gd name="connsiteY121" fmla="*/ 1173707 h 4560163"/>
              <a:gd name="connsiteX122" fmla="*/ 2870099 w 4840057"/>
              <a:gd name="connsiteY122" fmla="*/ 1050877 h 4560163"/>
              <a:gd name="connsiteX123" fmla="*/ 2842803 w 4840057"/>
              <a:gd name="connsiteY123" fmla="*/ 1009934 h 4560163"/>
              <a:gd name="connsiteX124" fmla="*/ 2801860 w 4840057"/>
              <a:gd name="connsiteY124" fmla="*/ 887104 h 4560163"/>
              <a:gd name="connsiteX125" fmla="*/ 2706326 w 4840057"/>
              <a:gd name="connsiteY125" fmla="*/ 791570 h 4560163"/>
              <a:gd name="connsiteX126" fmla="*/ 2692678 w 4840057"/>
              <a:gd name="connsiteY126" fmla="*/ 750626 h 4560163"/>
              <a:gd name="connsiteX127" fmla="*/ 2501609 w 4840057"/>
              <a:gd name="connsiteY127" fmla="*/ 600501 h 4560163"/>
              <a:gd name="connsiteX128" fmla="*/ 2406075 w 4840057"/>
              <a:gd name="connsiteY128" fmla="*/ 450376 h 4560163"/>
              <a:gd name="connsiteX129" fmla="*/ 2337836 w 4840057"/>
              <a:gd name="connsiteY129" fmla="*/ 436728 h 4560163"/>
              <a:gd name="connsiteX130" fmla="*/ 2269597 w 4840057"/>
              <a:gd name="connsiteY130" fmla="*/ 313898 h 4560163"/>
              <a:gd name="connsiteX131" fmla="*/ 2228654 w 4840057"/>
              <a:gd name="connsiteY131" fmla="*/ 272955 h 4560163"/>
              <a:gd name="connsiteX132" fmla="*/ 2174063 w 4840057"/>
              <a:gd name="connsiteY132" fmla="*/ 177420 h 4560163"/>
              <a:gd name="connsiteX133" fmla="*/ 2133120 w 4840057"/>
              <a:gd name="connsiteY133" fmla="*/ 191068 h 4560163"/>
              <a:gd name="connsiteX134" fmla="*/ 2105824 w 4840057"/>
              <a:gd name="connsiteY134" fmla="*/ 95534 h 4560163"/>
              <a:gd name="connsiteX135" fmla="*/ 2010290 w 4840057"/>
              <a:gd name="connsiteY135" fmla="*/ 40943 h 4560163"/>
              <a:gd name="connsiteX136" fmla="*/ 1750982 w 4840057"/>
              <a:gd name="connsiteY136" fmla="*/ 0 h 4560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</a:cxnLst>
            <a:rect l="l" t="t" r="r" b="b"/>
            <a:pathLst>
              <a:path w="4840057" h="4560163">
                <a:moveTo>
                  <a:pt x="1750982" y="0"/>
                </a:moveTo>
                <a:lnTo>
                  <a:pt x="1682744" y="81886"/>
                </a:lnTo>
                <a:cubicBezTo>
                  <a:pt x="1506864" y="209798"/>
                  <a:pt x="1532618" y="129191"/>
                  <a:pt x="1532618" y="286603"/>
                </a:cubicBezTo>
                <a:lnTo>
                  <a:pt x="1518970" y="382137"/>
                </a:lnTo>
                <a:cubicBezTo>
                  <a:pt x="1471921" y="405661"/>
                  <a:pt x="1421873" y="437119"/>
                  <a:pt x="1368845" y="450376"/>
                </a:cubicBezTo>
                <a:cubicBezTo>
                  <a:pt x="1364432" y="451479"/>
                  <a:pt x="1359746" y="450376"/>
                  <a:pt x="1355197" y="450376"/>
                </a:cubicBezTo>
                <a:cubicBezTo>
                  <a:pt x="1298082" y="536047"/>
                  <a:pt x="1300606" y="499457"/>
                  <a:pt x="1300606" y="545910"/>
                </a:cubicBezTo>
                <a:cubicBezTo>
                  <a:pt x="1215410" y="687905"/>
                  <a:pt x="1256235" y="644875"/>
                  <a:pt x="1205072" y="696035"/>
                </a:cubicBezTo>
                <a:cubicBezTo>
                  <a:pt x="1177776" y="718781"/>
                  <a:pt x="1152749" y="744565"/>
                  <a:pt x="1123185" y="764274"/>
                </a:cubicBezTo>
                <a:cubicBezTo>
                  <a:pt x="1111215" y="772254"/>
                  <a:pt x="1082242" y="777922"/>
                  <a:pt x="1082242" y="777922"/>
                </a:cubicBezTo>
                <a:lnTo>
                  <a:pt x="1082242" y="777922"/>
                </a:lnTo>
                <a:cubicBezTo>
                  <a:pt x="878339" y="792487"/>
                  <a:pt x="936323" y="746420"/>
                  <a:pt x="863878" y="818865"/>
                </a:cubicBezTo>
                <a:cubicBezTo>
                  <a:pt x="804240" y="923232"/>
                  <a:pt x="825690" y="881595"/>
                  <a:pt x="795639" y="941695"/>
                </a:cubicBezTo>
                <a:cubicBezTo>
                  <a:pt x="682183" y="1069334"/>
                  <a:pt x="725193" y="1025789"/>
                  <a:pt x="672809" y="1078173"/>
                </a:cubicBezTo>
                <a:cubicBezTo>
                  <a:pt x="601149" y="1278821"/>
                  <a:pt x="634813" y="1208751"/>
                  <a:pt x="590923" y="1296537"/>
                </a:cubicBezTo>
                <a:cubicBezTo>
                  <a:pt x="561127" y="1400820"/>
                  <a:pt x="563627" y="1358952"/>
                  <a:pt x="563627" y="1419367"/>
                </a:cubicBezTo>
                <a:cubicBezTo>
                  <a:pt x="578185" y="1521270"/>
                  <a:pt x="554529" y="1492155"/>
                  <a:pt x="590923" y="1528549"/>
                </a:cubicBezTo>
                <a:lnTo>
                  <a:pt x="727400" y="1596788"/>
                </a:lnTo>
                <a:lnTo>
                  <a:pt x="713753" y="1678674"/>
                </a:lnTo>
                <a:cubicBezTo>
                  <a:pt x="674677" y="1704725"/>
                  <a:pt x="638965" y="1738906"/>
                  <a:pt x="590923" y="1746913"/>
                </a:cubicBezTo>
                <a:cubicBezTo>
                  <a:pt x="577461" y="1749157"/>
                  <a:pt x="563627" y="1746913"/>
                  <a:pt x="549979" y="1746913"/>
                </a:cubicBezTo>
                <a:cubicBezTo>
                  <a:pt x="495388" y="1769659"/>
                  <a:pt x="439798" y="1790142"/>
                  <a:pt x="386206" y="1815152"/>
                </a:cubicBezTo>
                <a:cubicBezTo>
                  <a:pt x="322309" y="1844970"/>
                  <a:pt x="366982" y="1842447"/>
                  <a:pt x="331615" y="1842447"/>
                </a:cubicBezTo>
                <a:cubicBezTo>
                  <a:pt x="290672" y="1878841"/>
                  <a:pt x="247520" y="1912893"/>
                  <a:pt x="208785" y="1951629"/>
                </a:cubicBezTo>
                <a:cubicBezTo>
                  <a:pt x="197187" y="1963227"/>
                  <a:pt x="191332" y="1979451"/>
                  <a:pt x="181490" y="1992573"/>
                </a:cubicBezTo>
                <a:cubicBezTo>
                  <a:pt x="177630" y="1997720"/>
                  <a:pt x="172391" y="2001671"/>
                  <a:pt x="167842" y="2006220"/>
                </a:cubicBezTo>
                <a:cubicBezTo>
                  <a:pt x="149645" y="2028966"/>
                  <a:pt x="128690" y="2049757"/>
                  <a:pt x="113251" y="2074459"/>
                </a:cubicBezTo>
                <a:cubicBezTo>
                  <a:pt x="105626" y="2086659"/>
                  <a:pt x="107583" y="2103433"/>
                  <a:pt x="99603" y="2115403"/>
                </a:cubicBezTo>
                <a:cubicBezTo>
                  <a:pt x="97080" y="2119188"/>
                  <a:pt x="90505" y="2115403"/>
                  <a:pt x="85956" y="2115403"/>
                </a:cubicBezTo>
                <a:lnTo>
                  <a:pt x="45012" y="2156346"/>
                </a:lnTo>
                <a:cubicBezTo>
                  <a:pt x="0" y="2246370"/>
                  <a:pt x="4069" y="2207715"/>
                  <a:pt x="4069" y="2265528"/>
                </a:cubicBezTo>
                <a:cubicBezTo>
                  <a:pt x="49804" y="2387489"/>
                  <a:pt x="45012" y="2335841"/>
                  <a:pt x="45012" y="2415653"/>
                </a:cubicBezTo>
                <a:cubicBezTo>
                  <a:pt x="78412" y="2482451"/>
                  <a:pt x="51963" y="2470244"/>
                  <a:pt x="113251" y="2470244"/>
                </a:cubicBezTo>
                <a:cubicBezTo>
                  <a:pt x="135997" y="2497540"/>
                  <a:pt x="159676" y="2524085"/>
                  <a:pt x="181490" y="2552131"/>
                </a:cubicBezTo>
                <a:cubicBezTo>
                  <a:pt x="191560" y="2565078"/>
                  <a:pt x="194720" y="2584635"/>
                  <a:pt x="208785" y="2593074"/>
                </a:cubicBezTo>
                <a:cubicBezTo>
                  <a:pt x="220488" y="2600096"/>
                  <a:pt x="236081" y="2593074"/>
                  <a:pt x="249729" y="2593074"/>
                </a:cubicBezTo>
                <a:cubicBezTo>
                  <a:pt x="267926" y="2606722"/>
                  <a:pt x="288236" y="2617933"/>
                  <a:pt x="304320" y="2634017"/>
                </a:cubicBezTo>
                <a:cubicBezTo>
                  <a:pt x="315918" y="2645616"/>
                  <a:pt x="320017" y="2663362"/>
                  <a:pt x="331615" y="2674961"/>
                </a:cubicBezTo>
                <a:cubicBezTo>
                  <a:pt x="334832" y="2678178"/>
                  <a:pt x="340714" y="2674961"/>
                  <a:pt x="345263" y="2674961"/>
                </a:cubicBezTo>
                <a:cubicBezTo>
                  <a:pt x="377108" y="2697707"/>
                  <a:pt x="407240" y="2723066"/>
                  <a:pt x="440797" y="2743200"/>
                </a:cubicBezTo>
                <a:cubicBezTo>
                  <a:pt x="453133" y="2750602"/>
                  <a:pt x="481741" y="2756847"/>
                  <a:pt x="481741" y="2756847"/>
                </a:cubicBezTo>
                <a:cubicBezTo>
                  <a:pt x="559954" y="2772490"/>
                  <a:pt x="529231" y="2760121"/>
                  <a:pt x="577275" y="2784143"/>
                </a:cubicBezTo>
                <a:cubicBezTo>
                  <a:pt x="692212" y="2841611"/>
                  <a:pt x="657685" y="2809962"/>
                  <a:pt x="700105" y="2852382"/>
                </a:cubicBezTo>
                <a:lnTo>
                  <a:pt x="741048" y="2920620"/>
                </a:lnTo>
                <a:cubicBezTo>
                  <a:pt x="774098" y="2986721"/>
                  <a:pt x="753958" y="2960826"/>
                  <a:pt x="795639" y="3002507"/>
                </a:cubicBezTo>
                <a:cubicBezTo>
                  <a:pt x="885990" y="3062741"/>
                  <a:pt x="848184" y="3042427"/>
                  <a:pt x="904821" y="3070746"/>
                </a:cubicBezTo>
                <a:lnTo>
                  <a:pt x="904821" y="3070746"/>
                </a:lnTo>
                <a:cubicBezTo>
                  <a:pt x="890448" y="3271961"/>
                  <a:pt x="919727" y="3204703"/>
                  <a:pt x="877526" y="3289110"/>
                </a:cubicBezTo>
                <a:cubicBezTo>
                  <a:pt x="891585" y="3443766"/>
                  <a:pt x="891173" y="3388987"/>
                  <a:pt x="891173" y="3452883"/>
                </a:cubicBezTo>
                <a:cubicBezTo>
                  <a:pt x="906751" y="3561928"/>
                  <a:pt x="904821" y="3516249"/>
                  <a:pt x="904821" y="3589361"/>
                </a:cubicBezTo>
                <a:cubicBezTo>
                  <a:pt x="888929" y="3684709"/>
                  <a:pt x="891173" y="3643575"/>
                  <a:pt x="891173" y="3712191"/>
                </a:cubicBezTo>
                <a:lnTo>
                  <a:pt x="891173" y="4012441"/>
                </a:lnTo>
                <a:lnTo>
                  <a:pt x="959412" y="4230806"/>
                </a:lnTo>
                <a:cubicBezTo>
                  <a:pt x="986708" y="4258101"/>
                  <a:pt x="1012448" y="4287046"/>
                  <a:pt x="1041299" y="4312692"/>
                </a:cubicBezTo>
                <a:cubicBezTo>
                  <a:pt x="1086027" y="4352450"/>
                  <a:pt x="1082242" y="4320829"/>
                  <a:pt x="1082242" y="4353635"/>
                </a:cubicBezTo>
                <a:lnTo>
                  <a:pt x="1177776" y="4449170"/>
                </a:lnTo>
                <a:cubicBezTo>
                  <a:pt x="1275582" y="4488292"/>
                  <a:pt x="1221517" y="4476465"/>
                  <a:pt x="1341550" y="4476465"/>
                </a:cubicBezTo>
                <a:cubicBezTo>
                  <a:pt x="1417731" y="4537411"/>
                  <a:pt x="1383734" y="4518029"/>
                  <a:pt x="1437084" y="4544704"/>
                </a:cubicBezTo>
                <a:cubicBezTo>
                  <a:pt x="1591668" y="4560163"/>
                  <a:pt x="1527842" y="4558352"/>
                  <a:pt x="1628153" y="4558352"/>
                </a:cubicBezTo>
                <a:lnTo>
                  <a:pt x="1750982" y="4558352"/>
                </a:lnTo>
                <a:cubicBezTo>
                  <a:pt x="1773728" y="4553803"/>
                  <a:pt x="1797501" y="4552849"/>
                  <a:pt x="1819221" y="4544704"/>
                </a:cubicBezTo>
                <a:cubicBezTo>
                  <a:pt x="1834579" y="4538945"/>
                  <a:pt x="1860164" y="4517409"/>
                  <a:pt x="1860164" y="4517409"/>
                </a:cubicBezTo>
                <a:cubicBezTo>
                  <a:pt x="2020104" y="4473788"/>
                  <a:pt x="2033488" y="4522858"/>
                  <a:pt x="1996642" y="4449170"/>
                </a:cubicBezTo>
                <a:cubicBezTo>
                  <a:pt x="2141258" y="4376862"/>
                  <a:pt x="2082258" y="4380931"/>
                  <a:pt x="2160415" y="4380931"/>
                </a:cubicBezTo>
                <a:cubicBezTo>
                  <a:pt x="2351325" y="4410301"/>
                  <a:pt x="2278000" y="4408226"/>
                  <a:pt x="2378779" y="4408226"/>
                </a:cubicBezTo>
                <a:lnTo>
                  <a:pt x="2419723" y="4449170"/>
                </a:lnTo>
                <a:cubicBezTo>
                  <a:pt x="2466769" y="4511899"/>
                  <a:pt x="2440321" y="4493588"/>
                  <a:pt x="2487961" y="4517409"/>
                </a:cubicBezTo>
                <a:cubicBezTo>
                  <a:pt x="2510707" y="4521958"/>
                  <a:pt x="2533003" y="4531056"/>
                  <a:pt x="2556200" y="4531056"/>
                </a:cubicBezTo>
                <a:cubicBezTo>
                  <a:pt x="2570586" y="4531056"/>
                  <a:pt x="2597144" y="4517409"/>
                  <a:pt x="2597144" y="4517409"/>
                </a:cubicBezTo>
                <a:lnTo>
                  <a:pt x="2760917" y="4517409"/>
                </a:lnTo>
                <a:cubicBezTo>
                  <a:pt x="2815903" y="4425764"/>
                  <a:pt x="2775334" y="4449170"/>
                  <a:pt x="2883747" y="4449170"/>
                </a:cubicBezTo>
                <a:cubicBezTo>
                  <a:pt x="3014890" y="4390884"/>
                  <a:pt x="2961771" y="4394579"/>
                  <a:pt x="3033872" y="4394579"/>
                </a:cubicBezTo>
                <a:cubicBezTo>
                  <a:pt x="3093012" y="4362734"/>
                  <a:pt x="3151215" y="4329083"/>
                  <a:pt x="3211293" y="4299044"/>
                </a:cubicBezTo>
                <a:cubicBezTo>
                  <a:pt x="3274023" y="4267679"/>
                  <a:pt x="3235049" y="4302584"/>
                  <a:pt x="3265884" y="4271749"/>
                </a:cubicBezTo>
                <a:cubicBezTo>
                  <a:pt x="3342066" y="4210803"/>
                  <a:pt x="3308069" y="4230185"/>
                  <a:pt x="3361418" y="4203510"/>
                </a:cubicBezTo>
                <a:cubicBezTo>
                  <a:pt x="3402361" y="4176214"/>
                  <a:pt x="3441743" y="4146417"/>
                  <a:pt x="3484248" y="4121623"/>
                </a:cubicBezTo>
                <a:cubicBezTo>
                  <a:pt x="3569290" y="4072015"/>
                  <a:pt x="3486493" y="4146674"/>
                  <a:pt x="3552487" y="4080680"/>
                </a:cubicBezTo>
                <a:cubicBezTo>
                  <a:pt x="3631383" y="4017563"/>
                  <a:pt x="3591597" y="4026089"/>
                  <a:pt x="3661669" y="4026089"/>
                </a:cubicBezTo>
                <a:cubicBezTo>
                  <a:pt x="3688965" y="4035188"/>
                  <a:pt x="3717264" y="4041700"/>
                  <a:pt x="3743556" y="4053385"/>
                </a:cubicBezTo>
                <a:cubicBezTo>
                  <a:pt x="3816325" y="4085727"/>
                  <a:pt x="3754642" y="4080680"/>
                  <a:pt x="3811794" y="4080680"/>
                </a:cubicBezTo>
                <a:lnTo>
                  <a:pt x="3961920" y="4080680"/>
                </a:lnTo>
                <a:cubicBezTo>
                  <a:pt x="4059725" y="4041558"/>
                  <a:pt x="4005660" y="4053385"/>
                  <a:pt x="4125693" y="4053385"/>
                </a:cubicBezTo>
                <a:cubicBezTo>
                  <a:pt x="4194268" y="4007668"/>
                  <a:pt x="4208292" y="4022524"/>
                  <a:pt x="4221227" y="3957850"/>
                </a:cubicBezTo>
                <a:cubicBezTo>
                  <a:pt x="4223011" y="3948928"/>
                  <a:pt x="4221227" y="3939653"/>
                  <a:pt x="4221227" y="3930555"/>
                </a:cubicBezTo>
                <a:cubicBezTo>
                  <a:pt x="4239424" y="3916907"/>
                  <a:pt x="4255473" y="3899784"/>
                  <a:pt x="4275818" y="3889612"/>
                </a:cubicBezTo>
                <a:cubicBezTo>
                  <a:pt x="4292595" y="3881224"/>
                  <a:pt x="4314802" y="3886369"/>
                  <a:pt x="4330409" y="3875964"/>
                </a:cubicBezTo>
                <a:cubicBezTo>
                  <a:pt x="4344057" y="3866865"/>
                  <a:pt x="4357705" y="3835020"/>
                  <a:pt x="4357705" y="3835020"/>
                </a:cubicBezTo>
                <a:cubicBezTo>
                  <a:pt x="4411016" y="3808365"/>
                  <a:pt x="4413871" y="3818223"/>
                  <a:pt x="4439591" y="3766782"/>
                </a:cubicBezTo>
                <a:cubicBezTo>
                  <a:pt x="4441625" y="3762713"/>
                  <a:pt x="4439591" y="3757683"/>
                  <a:pt x="4439591" y="3753134"/>
                </a:cubicBezTo>
                <a:lnTo>
                  <a:pt x="4453239" y="3630304"/>
                </a:lnTo>
                <a:cubicBezTo>
                  <a:pt x="4498732" y="3607558"/>
                  <a:pt x="4546400" y="3588722"/>
                  <a:pt x="4589717" y="3562065"/>
                </a:cubicBezTo>
                <a:cubicBezTo>
                  <a:pt x="4606155" y="3551950"/>
                  <a:pt x="4630660" y="3521122"/>
                  <a:pt x="4630660" y="3521122"/>
                </a:cubicBezTo>
                <a:lnTo>
                  <a:pt x="4753490" y="3439235"/>
                </a:lnTo>
                <a:cubicBezTo>
                  <a:pt x="4840057" y="3294956"/>
                  <a:pt x="4835376" y="3355811"/>
                  <a:pt x="4835376" y="3275462"/>
                </a:cubicBezTo>
                <a:lnTo>
                  <a:pt x="4835376" y="2975212"/>
                </a:lnTo>
                <a:cubicBezTo>
                  <a:pt x="4817179" y="2911522"/>
                  <a:pt x="4799475" y="2847690"/>
                  <a:pt x="4780785" y="2784143"/>
                </a:cubicBezTo>
                <a:cubicBezTo>
                  <a:pt x="4765699" y="2732851"/>
                  <a:pt x="4767138" y="2759494"/>
                  <a:pt x="4767138" y="2729552"/>
                </a:cubicBezTo>
                <a:cubicBezTo>
                  <a:pt x="4754106" y="2696973"/>
                  <a:pt x="4739802" y="2647625"/>
                  <a:pt x="4712547" y="2620370"/>
                </a:cubicBezTo>
                <a:cubicBezTo>
                  <a:pt x="4705354" y="2613177"/>
                  <a:pt x="4694350" y="2611271"/>
                  <a:pt x="4685251" y="2606722"/>
                </a:cubicBezTo>
                <a:cubicBezTo>
                  <a:pt x="4584438" y="2539514"/>
                  <a:pt x="4636169" y="2552131"/>
                  <a:pt x="4535126" y="2552131"/>
                </a:cubicBezTo>
                <a:cubicBezTo>
                  <a:pt x="4503281" y="2543032"/>
                  <a:pt x="4468542" y="2540919"/>
                  <a:pt x="4439591" y="2524835"/>
                </a:cubicBezTo>
                <a:cubicBezTo>
                  <a:pt x="4428191" y="2518502"/>
                  <a:pt x="4406275" y="2471850"/>
                  <a:pt x="4398648" y="2456597"/>
                </a:cubicBezTo>
                <a:cubicBezTo>
                  <a:pt x="4254247" y="2356627"/>
                  <a:pt x="4278377" y="2342468"/>
                  <a:pt x="4166636" y="2320119"/>
                </a:cubicBezTo>
                <a:cubicBezTo>
                  <a:pt x="4162175" y="2319227"/>
                  <a:pt x="4157537" y="2320119"/>
                  <a:pt x="4152988" y="2320119"/>
                </a:cubicBezTo>
                <a:lnTo>
                  <a:pt x="4030158" y="2142698"/>
                </a:lnTo>
                <a:cubicBezTo>
                  <a:pt x="4007412" y="2119952"/>
                  <a:pt x="3987654" y="2093760"/>
                  <a:pt x="3961920" y="2074459"/>
                </a:cubicBezTo>
                <a:cubicBezTo>
                  <a:pt x="3950411" y="2065827"/>
                  <a:pt x="3934333" y="2066155"/>
                  <a:pt x="3920976" y="2060812"/>
                </a:cubicBezTo>
                <a:cubicBezTo>
                  <a:pt x="3911531" y="2057034"/>
                  <a:pt x="3902779" y="2051713"/>
                  <a:pt x="3893681" y="2047164"/>
                </a:cubicBezTo>
                <a:cubicBezTo>
                  <a:pt x="3880033" y="2024418"/>
                  <a:pt x="3866797" y="2001419"/>
                  <a:pt x="3852738" y="1978925"/>
                </a:cubicBezTo>
                <a:cubicBezTo>
                  <a:pt x="3844045" y="1965016"/>
                  <a:pt x="3825442" y="1937982"/>
                  <a:pt x="3825442" y="1937982"/>
                </a:cubicBezTo>
                <a:cubicBezTo>
                  <a:pt x="3807245" y="1915236"/>
                  <a:pt x="3790033" y="1891665"/>
                  <a:pt x="3770851" y="1869743"/>
                </a:cubicBezTo>
                <a:cubicBezTo>
                  <a:pt x="3758141" y="1855218"/>
                  <a:pt x="3741488" y="1844241"/>
                  <a:pt x="3729908" y="1828800"/>
                </a:cubicBezTo>
                <a:cubicBezTo>
                  <a:pt x="3727178" y="1825161"/>
                  <a:pt x="3729908" y="1819701"/>
                  <a:pt x="3729908" y="1815152"/>
                </a:cubicBezTo>
                <a:cubicBezTo>
                  <a:pt x="3711711" y="1769659"/>
                  <a:pt x="3694618" y="1723709"/>
                  <a:pt x="3675317" y="1678674"/>
                </a:cubicBezTo>
                <a:cubicBezTo>
                  <a:pt x="3667303" y="1659974"/>
                  <a:pt x="3648021" y="1624083"/>
                  <a:pt x="3648021" y="1624083"/>
                </a:cubicBezTo>
                <a:cubicBezTo>
                  <a:pt x="3578289" y="1519486"/>
                  <a:pt x="3626235" y="1542197"/>
                  <a:pt x="3511544" y="1542197"/>
                </a:cubicBezTo>
                <a:lnTo>
                  <a:pt x="3347770" y="1542197"/>
                </a:lnTo>
                <a:cubicBezTo>
                  <a:pt x="3288630" y="1514901"/>
                  <a:pt x="3230579" y="1485110"/>
                  <a:pt x="3170350" y="1460310"/>
                </a:cubicBezTo>
                <a:cubicBezTo>
                  <a:pt x="3111344" y="1436013"/>
                  <a:pt x="3115758" y="1467734"/>
                  <a:pt x="3115758" y="1433014"/>
                </a:cubicBezTo>
                <a:cubicBezTo>
                  <a:pt x="3083913" y="1378423"/>
                  <a:pt x="3055281" y="1321827"/>
                  <a:pt x="3020224" y="1269241"/>
                </a:cubicBezTo>
                <a:cubicBezTo>
                  <a:pt x="3009518" y="1253182"/>
                  <a:pt x="2986884" y="1246038"/>
                  <a:pt x="2979281" y="1228298"/>
                </a:cubicBezTo>
                <a:cubicBezTo>
                  <a:pt x="2972113" y="1211572"/>
                  <a:pt x="2979281" y="1191904"/>
                  <a:pt x="2979281" y="1173707"/>
                </a:cubicBezTo>
                <a:cubicBezTo>
                  <a:pt x="2942887" y="1132764"/>
                  <a:pt x="2905169" y="1092960"/>
                  <a:pt x="2870099" y="1050877"/>
                </a:cubicBezTo>
                <a:cubicBezTo>
                  <a:pt x="2859598" y="1038276"/>
                  <a:pt x="2842803" y="1009934"/>
                  <a:pt x="2842803" y="1009934"/>
                </a:cubicBezTo>
                <a:cubicBezTo>
                  <a:pt x="2795757" y="915840"/>
                  <a:pt x="2801860" y="958564"/>
                  <a:pt x="2801860" y="887104"/>
                </a:cubicBezTo>
                <a:cubicBezTo>
                  <a:pt x="2770015" y="855259"/>
                  <a:pt x="2734459" y="826737"/>
                  <a:pt x="2706326" y="791570"/>
                </a:cubicBezTo>
                <a:cubicBezTo>
                  <a:pt x="2697339" y="780336"/>
                  <a:pt x="2692678" y="750626"/>
                  <a:pt x="2692678" y="750626"/>
                </a:cubicBezTo>
                <a:cubicBezTo>
                  <a:pt x="2506893" y="622007"/>
                  <a:pt x="2547425" y="692133"/>
                  <a:pt x="2501609" y="600501"/>
                </a:cubicBezTo>
                <a:cubicBezTo>
                  <a:pt x="2469764" y="550459"/>
                  <a:pt x="2448017" y="492318"/>
                  <a:pt x="2406075" y="450376"/>
                </a:cubicBezTo>
                <a:cubicBezTo>
                  <a:pt x="2389672" y="433973"/>
                  <a:pt x="2337836" y="436728"/>
                  <a:pt x="2337836" y="436728"/>
                </a:cubicBezTo>
                <a:cubicBezTo>
                  <a:pt x="2315090" y="395785"/>
                  <a:pt x="2295578" y="352869"/>
                  <a:pt x="2269597" y="313898"/>
                </a:cubicBezTo>
                <a:cubicBezTo>
                  <a:pt x="2258891" y="297839"/>
                  <a:pt x="2228654" y="272955"/>
                  <a:pt x="2228654" y="272955"/>
                </a:cubicBezTo>
                <a:cubicBezTo>
                  <a:pt x="2210457" y="241110"/>
                  <a:pt x="2201910" y="201289"/>
                  <a:pt x="2174063" y="177420"/>
                </a:cubicBezTo>
                <a:cubicBezTo>
                  <a:pt x="2163140" y="168058"/>
                  <a:pt x="2133120" y="191068"/>
                  <a:pt x="2133120" y="191068"/>
                </a:cubicBezTo>
                <a:lnTo>
                  <a:pt x="2105824" y="95534"/>
                </a:lnTo>
                <a:lnTo>
                  <a:pt x="2010290" y="40943"/>
                </a:lnTo>
                <a:lnTo>
                  <a:pt x="1750982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>
            <a:spLocks noChangeAspect="1"/>
          </p:cNvSpPr>
          <p:nvPr/>
        </p:nvSpPr>
        <p:spPr>
          <a:xfrm>
            <a:off x="5214942" y="3008272"/>
            <a:ext cx="1218911" cy="3000397"/>
          </a:xfrm>
          <a:prstGeom prst="rect">
            <a:avLst/>
          </a:prstGeom>
          <a:solidFill>
            <a:schemeClr val="accen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>
            <a:spLocks noChangeAspect="1"/>
          </p:cNvSpPr>
          <p:nvPr/>
        </p:nvSpPr>
        <p:spPr>
          <a:xfrm>
            <a:off x="6439887" y="3008274"/>
            <a:ext cx="1969009" cy="3000396"/>
          </a:xfrm>
          <a:prstGeom prst="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38"/>
          <p:cNvSpPr>
            <a:spLocks noChangeAspect="1"/>
          </p:cNvSpPr>
          <p:nvPr/>
        </p:nvSpPr>
        <p:spPr>
          <a:xfrm>
            <a:off x="1472184" y="3000372"/>
            <a:ext cx="3176287" cy="2992607"/>
          </a:xfrm>
          <a:custGeom>
            <a:avLst/>
            <a:gdLst>
              <a:gd name="connsiteX0" fmla="*/ 1750982 w 4840057"/>
              <a:gd name="connsiteY0" fmla="*/ 0 h 4560163"/>
              <a:gd name="connsiteX1" fmla="*/ 1682744 w 4840057"/>
              <a:gd name="connsiteY1" fmla="*/ 81886 h 4560163"/>
              <a:gd name="connsiteX2" fmla="*/ 1532618 w 4840057"/>
              <a:gd name="connsiteY2" fmla="*/ 286603 h 4560163"/>
              <a:gd name="connsiteX3" fmla="*/ 1518970 w 4840057"/>
              <a:gd name="connsiteY3" fmla="*/ 382137 h 4560163"/>
              <a:gd name="connsiteX4" fmla="*/ 1368845 w 4840057"/>
              <a:gd name="connsiteY4" fmla="*/ 450376 h 4560163"/>
              <a:gd name="connsiteX5" fmla="*/ 1355197 w 4840057"/>
              <a:gd name="connsiteY5" fmla="*/ 450376 h 4560163"/>
              <a:gd name="connsiteX6" fmla="*/ 1300606 w 4840057"/>
              <a:gd name="connsiteY6" fmla="*/ 545910 h 4560163"/>
              <a:gd name="connsiteX7" fmla="*/ 1205072 w 4840057"/>
              <a:gd name="connsiteY7" fmla="*/ 696035 h 4560163"/>
              <a:gd name="connsiteX8" fmla="*/ 1123185 w 4840057"/>
              <a:gd name="connsiteY8" fmla="*/ 764274 h 4560163"/>
              <a:gd name="connsiteX9" fmla="*/ 1082242 w 4840057"/>
              <a:gd name="connsiteY9" fmla="*/ 777922 h 4560163"/>
              <a:gd name="connsiteX10" fmla="*/ 1082242 w 4840057"/>
              <a:gd name="connsiteY10" fmla="*/ 777922 h 4560163"/>
              <a:gd name="connsiteX11" fmla="*/ 863878 w 4840057"/>
              <a:gd name="connsiteY11" fmla="*/ 818865 h 4560163"/>
              <a:gd name="connsiteX12" fmla="*/ 795639 w 4840057"/>
              <a:gd name="connsiteY12" fmla="*/ 941695 h 4560163"/>
              <a:gd name="connsiteX13" fmla="*/ 672809 w 4840057"/>
              <a:gd name="connsiteY13" fmla="*/ 1078173 h 4560163"/>
              <a:gd name="connsiteX14" fmla="*/ 590923 w 4840057"/>
              <a:gd name="connsiteY14" fmla="*/ 1296537 h 4560163"/>
              <a:gd name="connsiteX15" fmla="*/ 563627 w 4840057"/>
              <a:gd name="connsiteY15" fmla="*/ 1419367 h 4560163"/>
              <a:gd name="connsiteX16" fmla="*/ 590923 w 4840057"/>
              <a:gd name="connsiteY16" fmla="*/ 1528549 h 4560163"/>
              <a:gd name="connsiteX17" fmla="*/ 727400 w 4840057"/>
              <a:gd name="connsiteY17" fmla="*/ 1596788 h 4560163"/>
              <a:gd name="connsiteX18" fmla="*/ 713753 w 4840057"/>
              <a:gd name="connsiteY18" fmla="*/ 1678674 h 4560163"/>
              <a:gd name="connsiteX19" fmla="*/ 590923 w 4840057"/>
              <a:gd name="connsiteY19" fmla="*/ 1746913 h 4560163"/>
              <a:gd name="connsiteX20" fmla="*/ 549979 w 4840057"/>
              <a:gd name="connsiteY20" fmla="*/ 1746913 h 4560163"/>
              <a:gd name="connsiteX21" fmla="*/ 386206 w 4840057"/>
              <a:gd name="connsiteY21" fmla="*/ 1815152 h 4560163"/>
              <a:gd name="connsiteX22" fmla="*/ 331615 w 4840057"/>
              <a:gd name="connsiteY22" fmla="*/ 1842447 h 4560163"/>
              <a:gd name="connsiteX23" fmla="*/ 208785 w 4840057"/>
              <a:gd name="connsiteY23" fmla="*/ 1951629 h 4560163"/>
              <a:gd name="connsiteX24" fmla="*/ 181490 w 4840057"/>
              <a:gd name="connsiteY24" fmla="*/ 1992573 h 4560163"/>
              <a:gd name="connsiteX25" fmla="*/ 167842 w 4840057"/>
              <a:gd name="connsiteY25" fmla="*/ 2006220 h 4560163"/>
              <a:gd name="connsiteX26" fmla="*/ 113251 w 4840057"/>
              <a:gd name="connsiteY26" fmla="*/ 2074459 h 4560163"/>
              <a:gd name="connsiteX27" fmla="*/ 99603 w 4840057"/>
              <a:gd name="connsiteY27" fmla="*/ 2115403 h 4560163"/>
              <a:gd name="connsiteX28" fmla="*/ 85956 w 4840057"/>
              <a:gd name="connsiteY28" fmla="*/ 2115403 h 4560163"/>
              <a:gd name="connsiteX29" fmla="*/ 45012 w 4840057"/>
              <a:gd name="connsiteY29" fmla="*/ 2156346 h 4560163"/>
              <a:gd name="connsiteX30" fmla="*/ 4069 w 4840057"/>
              <a:gd name="connsiteY30" fmla="*/ 2265528 h 4560163"/>
              <a:gd name="connsiteX31" fmla="*/ 45012 w 4840057"/>
              <a:gd name="connsiteY31" fmla="*/ 2415653 h 4560163"/>
              <a:gd name="connsiteX32" fmla="*/ 113251 w 4840057"/>
              <a:gd name="connsiteY32" fmla="*/ 2470244 h 4560163"/>
              <a:gd name="connsiteX33" fmla="*/ 181490 w 4840057"/>
              <a:gd name="connsiteY33" fmla="*/ 2552131 h 4560163"/>
              <a:gd name="connsiteX34" fmla="*/ 208785 w 4840057"/>
              <a:gd name="connsiteY34" fmla="*/ 2593074 h 4560163"/>
              <a:gd name="connsiteX35" fmla="*/ 249729 w 4840057"/>
              <a:gd name="connsiteY35" fmla="*/ 2593074 h 4560163"/>
              <a:gd name="connsiteX36" fmla="*/ 304320 w 4840057"/>
              <a:gd name="connsiteY36" fmla="*/ 2634017 h 4560163"/>
              <a:gd name="connsiteX37" fmla="*/ 331615 w 4840057"/>
              <a:gd name="connsiteY37" fmla="*/ 2674961 h 4560163"/>
              <a:gd name="connsiteX38" fmla="*/ 345263 w 4840057"/>
              <a:gd name="connsiteY38" fmla="*/ 2674961 h 4560163"/>
              <a:gd name="connsiteX39" fmla="*/ 440797 w 4840057"/>
              <a:gd name="connsiteY39" fmla="*/ 2743200 h 4560163"/>
              <a:gd name="connsiteX40" fmla="*/ 481741 w 4840057"/>
              <a:gd name="connsiteY40" fmla="*/ 2756847 h 4560163"/>
              <a:gd name="connsiteX41" fmla="*/ 577275 w 4840057"/>
              <a:gd name="connsiteY41" fmla="*/ 2784143 h 4560163"/>
              <a:gd name="connsiteX42" fmla="*/ 700105 w 4840057"/>
              <a:gd name="connsiteY42" fmla="*/ 2852382 h 4560163"/>
              <a:gd name="connsiteX43" fmla="*/ 741048 w 4840057"/>
              <a:gd name="connsiteY43" fmla="*/ 2920620 h 4560163"/>
              <a:gd name="connsiteX44" fmla="*/ 795639 w 4840057"/>
              <a:gd name="connsiteY44" fmla="*/ 3002507 h 4560163"/>
              <a:gd name="connsiteX45" fmla="*/ 904821 w 4840057"/>
              <a:gd name="connsiteY45" fmla="*/ 3070746 h 4560163"/>
              <a:gd name="connsiteX46" fmla="*/ 904821 w 4840057"/>
              <a:gd name="connsiteY46" fmla="*/ 3070746 h 4560163"/>
              <a:gd name="connsiteX47" fmla="*/ 877526 w 4840057"/>
              <a:gd name="connsiteY47" fmla="*/ 3289110 h 4560163"/>
              <a:gd name="connsiteX48" fmla="*/ 891173 w 4840057"/>
              <a:gd name="connsiteY48" fmla="*/ 3452883 h 4560163"/>
              <a:gd name="connsiteX49" fmla="*/ 904821 w 4840057"/>
              <a:gd name="connsiteY49" fmla="*/ 3589361 h 4560163"/>
              <a:gd name="connsiteX50" fmla="*/ 891173 w 4840057"/>
              <a:gd name="connsiteY50" fmla="*/ 3712191 h 4560163"/>
              <a:gd name="connsiteX51" fmla="*/ 891173 w 4840057"/>
              <a:gd name="connsiteY51" fmla="*/ 4012441 h 4560163"/>
              <a:gd name="connsiteX52" fmla="*/ 959412 w 4840057"/>
              <a:gd name="connsiteY52" fmla="*/ 4230806 h 4560163"/>
              <a:gd name="connsiteX53" fmla="*/ 1041299 w 4840057"/>
              <a:gd name="connsiteY53" fmla="*/ 4312692 h 4560163"/>
              <a:gd name="connsiteX54" fmla="*/ 1082242 w 4840057"/>
              <a:gd name="connsiteY54" fmla="*/ 4353635 h 4560163"/>
              <a:gd name="connsiteX55" fmla="*/ 1177776 w 4840057"/>
              <a:gd name="connsiteY55" fmla="*/ 4449170 h 4560163"/>
              <a:gd name="connsiteX56" fmla="*/ 1341550 w 4840057"/>
              <a:gd name="connsiteY56" fmla="*/ 4476465 h 4560163"/>
              <a:gd name="connsiteX57" fmla="*/ 1437084 w 4840057"/>
              <a:gd name="connsiteY57" fmla="*/ 4544704 h 4560163"/>
              <a:gd name="connsiteX58" fmla="*/ 1628153 w 4840057"/>
              <a:gd name="connsiteY58" fmla="*/ 4558352 h 4560163"/>
              <a:gd name="connsiteX59" fmla="*/ 1750982 w 4840057"/>
              <a:gd name="connsiteY59" fmla="*/ 4558352 h 4560163"/>
              <a:gd name="connsiteX60" fmla="*/ 1819221 w 4840057"/>
              <a:gd name="connsiteY60" fmla="*/ 4544704 h 4560163"/>
              <a:gd name="connsiteX61" fmla="*/ 1860164 w 4840057"/>
              <a:gd name="connsiteY61" fmla="*/ 4517409 h 4560163"/>
              <a:gd name="connsiteX62" fmla="*/ 1996642 w 4840057"/>
              <a:gd name="connsiteY62" fmla="*/ 4449170 h 4560163"/>
              <a:gd name="connsiteX63" fmla="*/ 2160415 w 4840057"/>
              <a:gd name="connsiteY63" fmla="*/ 4380931 h 4560163"/>
              <a:gd name="connsiteX64" fmla="*/ 2378779 w 4840057"/>
              <a:gd name="connsiteY64" fmla="*/ 4408226 h 4560163"/>
              <a:gd name="connsiteX65" fmla="*/ 2419723 w 4840057"/>
              <a:gd name="connsiteY65" fmla="*/ 4449170 h 4560163"/>
              <a:gd name="connsiteX66" fmla="*/ 2487961 w 4840057"/>
              <a:gd name="connsiteY66" fmla="*/ 4517409 h 4560163"/>
              <a:gd name="connsiteX67" fmla="*/ 2556200 w 4840057"/>
              <a:gd name="connsiteY67" fmla="*/ 4531056 h 4560163"/>
              <a:gd name="connsiteX68" fmla="*/ 2597144 w 4840057"/>
              <a:gd name="connsiteY68" fmla="*/ 4517409 h 4560163"/>
              <a:gd name="connsiteX69" fmla="*/ 2760917 w 4840057"/>
              <a:gd name="connsiteY69" fmla="*/ 4517409 h 4560163"/>
              <a:gd name="connsiteX70" fmla="*/ 2883747 w 4840057"/>
              <a:gd name="connsiteY70" fmla="*/ 4449170 h 4560163"/>
              <a:gd name="connsiteX71" fmla="*/ 3033872 w 4840057"/>
              <a:gd name="connsiteY71" fmla="*/ 4394579 h 4560163"/>
              <a:gd name="connsiteX72" fmla="*/ 3211293 w 4840057"/>
              <a:gd name="connsiteY72" fmla="*/ 4299044 h 4560163"/>
              <a:gd name="connsiteX73" fmla="*/ 3265884 w 4840057"/>
              <a:gd name="connsiteY73" fmla="*/ 4271749 h 4560163"/>
              <a:gd name="connsiteX74" fmla="*/ 3361418 w 4840057"/>
              <a:gd name="connsiteY74" fmla="*/ 4203510 h 4560163"/>
              <a:gd name="connsiteX75" fmla="*/ 3484248 w 4840057"/>
              <a:gd name="connsiteY75" fmla="*/ 4121623 h 4560163"/>
              <a:gd name="connsiteX76" fmla="*/ 3552487 w 4840057"/>
              <a:gd name="connsiteY76" fmla="*/ 4080680 h 4560163"/>
              <a:gd name="connsiteX77" fmla="*/ 3661669 w 4840057"/>
              <a:gd name="connsiteY77" fmla="*/ 4026089 h 4560163"/>
              <a:gd name="connsiteX78" fmla="*/ 3743556 w 4840057"/>
              <a:gd name="connsiteY78" fmla="*/ 4053385 h 4560163"/>
              <a:gd name="connsiteX79" fmla="*/ 3811794 w 4840057"/>
              <a:gd name="connsiteY79" fmla="*/ 4080680 h 4560163"/>
              <a:gd name="connsiteX80" fmla="*/ 3961920 w 4840057"/>
              <a:gd name="connsiteY80" fmla="*/ 4080680 h 4560163"/>
              <a:gd name="connsiteX81" fmla="*/ 4125693 w 4840057"/>
              <a:gd name="connsiteY81" fmla="*/ 4053385 h 4560163"/>
              <a:gd name="connsiteX82" fmla="*/ 4221227 w 4840057"/>
              <a:gd name="connsiteY82" fmla="*/ 3957850 h 4560163"/>
              <a:gd name="connsiteX83" fmla="*/ 4221227 w 4840057"/>
              <a:gd name="connsiteY83" fmla="*/ 3930555 h 4560163"/>
              <a:gd name="connsiteX84" fmla="*/ 4275818 w 4840057"/>
              <a:gd name="connsiteY84" fmla="*/ 3889612 h 4560163"/>
              <a:gd name="connsiteX85" fmla="*/ 4330409 w 4840057"/>
              <a:gd name="connsiteY85" fmla="*/ 3875964 h 4560163"/>
              <a:gd name="connsiteX86" fmla="*/ 4357705 w 4840057"/>
              <a:gd name="connsiteY86" fmla="*/ 3835020 h 4560163"/>
              <a:gd name="connsiteX87" fmla="*/ 4439591 w 4840057"/>
              <a:gd name="connsiteY87" fmla="*/ 3766782 h 4560163"/>
              <a:gd name="connsiteX88" fmla="*/ 4439591 w 4840057"/>
              <a:gd name="connsiteY88" fmla="*/ 3753134 h 4560163"/>
              <a:gd name="connsiteX89" fmla="*/ 4453239 w 4840057"/>
              <a:gd name="connsiteY89" fmla="*/ 3630304 h 4560163"/>
              <a:gd name="connsiteX90" fmla="*/ 4589717 w 4840057"/>
              <a:gd name="connsiteY90" fmla="*/ 3562065 h 4560163"/>
              <a:gd name="connsiteX91" fmla="*/ 4630660 w 4840057"/>
              <a:gd name="connsiteY91" fmla="*/ 3521122 h 4560163"/>
              <a:gd name="connsiteX92" fmla="*/ 4753490 w 4840057"/>
              <a:gd name="connsiteY92" fmla="*/ 3439235 h 4560163"/>
              <a:gd name="connsiteX93" fmla="*/ 4835376 w 4840057"/>
              <a:gd name="connsiteY93" fmla="*/ 3275462 h 4560163"/>
              <a:gd name="connsiteX94" fmla="*/ 4835376 w 4840057"/>
              <a:gd name="connsiteY94" fmla="*/ 2975212 h 4560163"/>
              <a:gd name="connsiteX95" fmla="*/ 4780785 w 4840057"/>
              <a:gd name="connsiteY95" fmla="*/ 2784143 h 4560163"/>
              <a:gd name="connsiteX96" fmla="*/ 4767138 w 4840057"/>
              <a:gd name="connsiteY96" fmla="*/ 2729552 h 4560163"/>
              <a:gd name="connsiteX97" fmla="*/ 4712547 w 4840057"/>
              <a:gd name="connsiteY97" fmla="*/ 2620370 h 4560163"/>
              <a:gd name="connsiteX98" fmla="*/ 4685251 w 4840057"/>
              <a:gd name="connsiteY98" fmla="*/ 2606722 h 4560163"/>
              <a:gd name="connsiteX99" fmla="*/ 4535126 w 4840057"/>
              <a:gd name="connsiteY99" fmla="*/ 2552131 h 4560163"/>
              <a:gd name="connsiteX100" fmla="*/ 4439591 w 4840057"/>
              <a:gd name="connsiteY100" fmla="*/ 2524835 h 4560163"/>
              <a:gd name="connsiteX101" fmla="*/ 4398648 w 4840057"/>
              <a:gd name="connsiteY101" fmla="*/ 2456597 h 4560163"/>
              <a:gd name="connsiteX102" fmla="*/ 4166636 w 4840057"/>
              <a:gd name="connsiteY102" fmla="*/ 2320119 h 4560163"/>
              <a:gd name="connsiteX103" fmla="*/ 4152988 w 4840057"/>
              <a:gd name="connsiteY103" fmla="*/ 2320119 h 4560163"/>
              <a:gd name="connsiteX104" fmla="*/ 4030158 w 4840057"/>
              <a:gd name="connsiteY104" fmla="*/ 2142698 h 4560163"/>
              <a:gd name="connsiteX105" fmla="*/ 3961920 w 4840057"/>
              <a:gd name="connsiteY105" fmla="*/ 2074459 h 4560163"/>
              <a:gd name="connsiteX106" fmla="*/ 3920976 w 4840057"/>
              <a:gd name="connsiteY106" fmla="*/ 2060812 h 4560163"/>
              <a:gd name="connsiteX107" fmla="*/ 3893681 w 4840057"/>
              <a:gd name="connsiteY107" fmla="*/ 2047164 h 4560163"/>
              <a:gd name="connsiteX108" fmla="*/ 3852738 w 4840057"/>
              <a:gd name="connsiteY108" fmla="*/ 1978925 h 4560163"/>
              <a:gd name="connsiteX109" fmla="*/ 3825442 w 4840057"/>
              <a:gd name="connsiteY109" fmla="*/ 1937982 h 4560163"/>
              <a:gd name="connsiteX110" fmla="*/ 3770851 w 4840057"/>
              <a:gd name="connsiteY110" fmla="*/ 1869743 h 4560163"/>
              <a:gd name="connsiteX111" fmla="*/ 3729908 w 4840057"/>
              <a:gd name="connsiteY111" fmla="*/ 1828800 h 4560163"/>
              <a:gd name="connsiteX112" fmla="*/ 3729908 w 4840057"/>
              <a:gd name="connsiteY112" fmla="*/ 1815152 h 4560163"/>
              <a:gd name="connsiteX113" fmla="*/ 3675317 w 4840057"/>
              <a:gd name="connsiteY113" fmla="*/ 1678674 h 4560163"/>
              <a:gd name="connsiteX114" fmla="*/ 3648021 w 4840057"/>
              <a:gd name="connsiteY114" fmla="*/ 1624083 h 4560163"/>
              <a:gd name="connsiteX115" fmla="*/ 3511544 w 4840057"/>
              <a:gd name="connsiteY115" fmla="*/ 1542197 h 4560163"/>
              <a:gd name="connsiteX116" fmla="*/ 3347770 w 4840057"/>
              <a:gd name="connsiteY116" fmla="*/ 1542197 h 4560163"/>
              <a:gd name="connsiteX117" fmla="*/ 3170350 w 4840057"/>
              <a:gd name="connsiteY117" fmla="*/ 1460310 h 4560163"/>
              <a:gd name="connsiteX118" fmla="*/ 3115758 w 4840057"/>
              <a:gd name="connsiteY118" fmla="*/ 1433014 h 4560163"/>
              <a:gd name="connsiteX119" fmla="*/ 3020224 w 4840057"/>
              <a:gd name="connsiteY119" fmla="*/ 1269241 h 4560163"/>
              <a:gd name="connsiteX120" fmla="*/ 2979281 w 4840057"/>
              <a:gd name="connsiteY120" fmla="*/ 1228298 h 4560163"/>
              <a:gd name="connsiteX121" fmla="*/ 2979281 w 4840057"/>
              <a:gd name="connsiteY121" fmla="*/ 1173707 h 4560163"/>
              <a:gd name="connsiteX122" fmla="*/ 2870099 w 4840057"/>
              <a:gd name="connsiteY122" fmla="*/ 1050877 h 4560163"/>
              <a:gd name="connsiteX123" fmla="*/ 2842803 w 4840057"/>
              <a:gd name="connsiteY123" fmla="*/ 1009934 h 4560163"/>
              <a:gd name="connsiteX124" fmla="*/ 2801860 w 4840057"/>
              <a:gd name="connsiteY124" fmla="*/ 887104 h 4560163"/>
              <a:gd name="connsiteX125" fmla="*/ 2706326 w 4840057"/>
              <a:gd name="connsiteY125" fmla="*/ 791570 h 4560163"/>
              <a:gd name="connsiteX126" fmla="*/ 2692678 w 4840057"/>
              <a:gd name="connsiteY126" fmla="*/ 750626 h 4560163"/>
              <a:gd name="connsiteX127" fmla="*/ 2501609 w 4840057"/>
              <a:gd name="connsiteY127" fmla="*/ 600501 h 4560163"/>
              <a:gd name="connsiteX128" fmla="*/ 2406075 w 4840057"/>
              <a:gd name="connsiteY128" fmla="*/ 450376 h 4560163"/>
              <a:gd name="connsiteX129" fmla="*/ 2337836 w 4840057"/>
              <a:gd name="connsiteY129" fmla="*/ 436728 h 4560163"/>
              <a:gd name="connsiteX130" fmla="*/ 2269597 w 4840057"/>
              <a:gd name="connsiteY130" fmla="*/ 313898 h 4560163"/>
              <a:gd name="connsiteX131" fmla="*/ 2228654 w 4840057"/>
              <a:gd name="connsiteY131" fmla="*/ 272955 h 4560163"/>
              <a:gd name="connsiteX132" fmla="*/ 2174063 w 4840057"/>
              <a:gd name="connsiteY132" fmla="*/ 177420 h 4560163"/>
              <a:gd name="connsiteX133" fmla="*/ 2133120 w 4840057"/>
              <a:gd name="connsiteY133" fmla="*/ 191068 h 4560163"/>
              <a:gd name="connsiteX134" fmla="*/ 2105824 w 4840057"/>
              <a:gd name="connsiteY134" fmla="*/ 95534 h 4560163"/>
              <a:gd name="connsiteX135" fmla="*/ 2010290 w 4840057"/>
              <a:gd name="connsiteY135" fmla="*/ 40943 h 4560163"/>
              <a:gd name="connsiteX136" fmla="*/ 1750982 w 4840057"/>
              <a:gd name="connsiteY136" fmla="*/ 0 h 4560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</a:cxnLst>
            <a:rect l="l" t="t" r="r" b="b"/>
            <a:pathLst>
              <a:path w="4840057" h="4560163">
                <a:moveTo>
                  <a:pt x="1750982" y="0"/>
                </a:moveTo>
                <a:lnTo>
                  <a:pt x="1682744" y="81886"/>
                </a:lnTo>
                <a:cubicBezTo>
                  <a:pt x="1506864" y="209798"/>
                  <a:pt x="1532618" y="129191"/>
                  <a:pt x="1532618" y="286603"/>
                </a:cubicBezTo>
                <a:lnTo>
                  <a:pt x="1518970" y="382137"/>
                </a:lnTo>
                <a:cubicBezTo>
                  <a:pt x="1471921" y="405661"/>
                  <a:pt x="1421873" y="437119"/>
                  <a:pt x="1368845" y="450376"/>
                </a:cubicBezTo>
                <a:cubicBezTo>
                  <a:pt x="1364432" y="451479"/>
                  <a:pt x="1359746" y="450376"/>
                  <a:pt x="1355197" y="450376"/>
                </a:cubicBezTo>
                <a:cubicBezTo>
                  <a:pt x="1298082" y="536047"/>
                  <a:pt x="1300606" y="499457"/>
                  <a:pt x="1300606" y="545910"/>
                </a:cubicBezTo>
                <a:cubicBezTo>
                  <a:pt x="1215410" y="687905"/>
                  <a:pt x="1256235" y="644875"/>
                  <a:pt x="1205072" y="696035"/>
                </a:cubicBezTo>
                <a:cubicBezTo>
                  <a:pt x="1177776" y="718781"/>
                  <a:pt x="1152749" y="744565"/>
                  <a:pt x="1123185" y="764274"/>
                </a:cubicBezTo>
                <a:cubicBezTo>
                  <a:pt x="1111215" y="772254"/>
                  <a:pt x="1082242" y="777922"/>
                  <a:pt x="1082242" y="777922"/>
                </a:cubicBezTo>
                <a:lnTo>
                  <a:pt x="1082242" y="777922"/>
                </a:lnTo>
                <a:cubicBezTo>
                  <a:pt x="878339" y="792487"/>
                  <a:pt x="936323" y="746420"/>
                  <a:pt x="863878" y="818865"/>
                </a:cubicBezTo>
                <a:cubicBezTo>
                  <a:pt x="804240" y="923232"/>
                  <a:pt x="825690" y="881595"/>
                  <a:pt x="795639" y="941695"/>
                </a:cubicBezTo>
                <a:cubicBezTo>
                  <a:pt x="682183" y="1069334"/>
                  <a:pt x="725193" y="1025789"/>
                  <a:pt x="672809" y="1078173"/>
                </a:cubicBezTo>
                <a:cubicBezTo>
                  <a:pt x="601149" y="1278821"/>
                  <a:pt x="634813" y="1208751"/>
                  <a:pt x="590923" y="1296537"/>
                </a:cubicBezTo>
                <a:cubicBezTo>
                  <a:pt x="561127" y="1400820"/>
                  <a:pt x="563627" y="1358952"/>
                  <a:pt x="563627" y="1419367"/>
                </a:cubicBezTo>
                <a:cubicBezTo>
                  <a:pt x="578185" y="1521270"/>
                  <a:pt x="554529" y="1492155"/>
                  <a:pt x="590923" y="1528549"/>
                </a:cubicBezTo>
                <a:lnTo>
                  <a:pt x="727400" y="1596788"/>
                </a:lnTo>
                <a:lnTo>
                  <a:pt x="713753" y="1678674"/>
                </a:lnTo>
                <a:cubicBezTo>
                  <a:pt x="674677" y="1704725"/>
                  <a:pt x="638965" y="1738906"/>
                  <a:pt x="590923" y="1746913"/>
                </a:cubicBezTo>
                <a:cubicBezTo>
                  <a:pt x="577461" y="1749157"/>
                  <a:pt x="563627" y="1746913"/>
                  <a:pt x="549979" y="1746913"/>
                </a:cubicBezTo>
                <a:cubicBezTo>
                  <a:pt x="495388" y="1769659"/>
                  <a:pt x="439798" y="1790142"/>
                  <a:pt x="386206" y="1815152"/>
                </a:cubicBezTo>
                <a:cubicBezTo>
                  <a:pt x="322309" y="1844970"/>
                  <a:pt x="366982" y="1842447"/>
                  <a:pt x="331615" y="1842447"/>
                </a:cubicBezTo>
                <a:cubicBezTo>
                  <a:pt x="290672" y="1878841"/>
                  <a:pt x="247520" y="1912893"/>
                  <a:pt x="208785" y="1951629"/>
                </a:cubicBezTo>
                <a:cubicBezTo>
                  <a:pt x="197187" y="1963227"/>
                  <a:pt x="191332" y="1979451"/>
                  <a:pt x="181490" y="1992573"/>
                </a:cubicBezTo>
                <a:cubicBezTo>
                  <a:pt x="177630" y="1997720"/>
                  <a:pt x="172391" y="2001671"/>
                  <a:pt x="167842" y="2006220"/>
                </a:cubicBezTo>
                <a:cubicBezTo>
                  <a:pt x="149645" y="2028966"/>
                  <a:pt x="128690" y="2049757"/>
                  <a:pt x="113251" y="2074459"/>
                </a:cubicBezTo>
                <a:cubicBezTo>
                  <a:pt x="105626" y="2086659"/>
                  <a:pt x="107583" y="2103433"/>
                  <a:pt x="99603" y="2115403"/>
                </a:cubicBezTo>
                <a:cubicBezTo>
                  <a:pt x="97080" y="2119188"/>
                  <a:pt x="90505" y="2115403"/>
                  <a:pt x="85956" y="2115403"/>
                </a:cubicBezTo>
                <a:lnTo>
                  <a:pt x="45012" y="2156346"/>
                </a:lnTo>
                <a:cubicBezTo>
                  <a:pt x="0" y="2246370"/>
                  <a:pt x="4069" y="2207715"/>
                  <a:pt x="4069" y="2265528"/>
                </a:cubicBezTo>
                <a:cubicBezTo>
                  <a:pt x="49804" y="2387489"/>
                  <a:pt x="45012" y="2335841"/>
                  <a:pt x="45012" y="2415653"/>
                </a:cubicBezTo>
                <a:cubicBezTo>
                  <a:pt x="78412" y="2482451"/>
                  <a:pt x="51963" y="2470244"/>
                  <a:pt x="113251" y="2470244"/>
                </a:cubicBezTo>
                <a:cubicBezTo>
                  <a:pt x="135997" y="2497540"/>
                  <a:pt x="159676" y="2524085"/>
                  <a:pt x="181490" y="2552131"/>
                </a:cubicBezTo>
                <a:cubicBezTo>
                  <a:pt x="191560" y="2565078"/>
                  <a:pt x="194720" y="2584635"/>
                  <a:pt x="208785" y="2593074"/>
                </a:cubicBezTo>
                <a:cubicBezTo>
                  <a:pt x="220488" y="2600096"/>
                  <a:pt x="236081" y="2593074"/>
                  <a:pt x="249729" y="2593074"/>
                </a:cubicBezTo>
                <a:cubicBezTo>
                  <a:pt x="267926" y="2606722"/>
                  <a:pt x="288236" y="2617933"/>
                  <a:pt x="304320" y="2634017"/>
                </a:cubicBezTo>
                <a:cubicBezTo>
                  <a:pt x="315918" y="2645616"/>
                  <a:pt x="320017" y="2663362"/>
                  <a:pt x="331615" y="2674961"/>
                </a:cubicBezTo>
                <a:cubicBezTo>
                  <a:pt x="334832" y="2678178"/>
                  <a:pt x="340714" y="2674961"/>
                  <a:pt x="345263" y="2674961"/>
                </a:cubicBezTo>
                <a:cubicBezTo>
                  <a:pt x="377108" y="2697707"/>
                  <a:pt x="407240" y="2723066"/>
                  <a:pt x="440797" y="2743200"/>
                </a:cubicBezTo>
                <a:cubicBezTo>
                  <a:pt x="453133" y="2750602"/>
                  <a:pt x="481741" y="2756847"/>
                  <a:pt x="481741" y="2756847"/>
                </a:cubicBezTo>
                <a:cubicBezTo>
                  <a:pt x="559954" y="2772490"/>
                  <a:pt x="529231" y="2760121"/>
                  <a:pt x="577275" y="2784143"/>
                </a:cubicBezTo>
                <a:cubicBezTo>
                  <a:pt x="692212" y="2841611"/>
                  <a:pt x="657685" y="2809962"/>
                  <a:pt x="700105" y="2852382"/>
                </a:cubicBezTo>
                <a:lnTo>
                  <a:pt x="741048" y="2920620"/>
                </a:lnTo>
                <a:cubicBezTo>
                  <a:pt x="774098" y="2986721"/>
                  <a:pt x="753958" y="2960826"/>
                  <a:pt x="795639" y="3002507"/>
                </a:cubicBezTo>
                <a:cubicBezTo>
                  <a:pt x="885990" y="3062741"/>
                  <a:pt x="848184" y="3042427"/>
                  <a:pt x="904821" y="3070746"/>
                </a:cubicBezTo>
                <a:lnTo>
                  <a:pt x="904821" y="3070746"/>
                </a:lnTo>
                <a:cubicBezTo>
                  <a:pt x="890448" y="3271961"/>
                  <a:pt x="919727" y="3204703"/>
                  <a:pt x="877526" y="3289110"/>
                </a:cubicBezTo>
                <a:cubicBezTo>
                  <a:pt x="891585" y="3443766"/>
                  <a:pt x="891173" y="3388987"/>
                  <a:pt x="891173" y="3452883"/>
                </a:cubicBezTo>
                <a:cubicBezTo>
                  <a:pt x="906751" y="3561928"/>
                  <a:pt x="904821" y="3516249"/>
                  <a:pt x="904821" y="3589361"/>
                </a:cubicBezTo>
                <a:cubicBezTo>
                  <a:pt x="888929" y="3684709"/>
                  <a:pt x="891173" y="3643575"/>
                  <a:pt x="891173" y="3712191"/>
                </a:cubicBezTo>
                <a:lnTo>
                  <a:pt x="891173" y="4012441"/>
                </a:lnTo>
                <a:lnTo>
                  <a:pt x="959412" y="4230806"/>
                </a:lnTo>
                <a:cubicBezTo>
                  <a:pt x="986708" y="4258101"/>
                  <a:pt x="1012448" y="4287046"/>
                  <a:pt x="1041299" y="4312692"/>
                </a:cubicBezTo>
                <a:cubicBezTo>
                  <a:pt x="1086027" y="4352450"/>
                  <a:pt x="1082242" y="4320829"/>
                  <a:pt x="1082242" y="4353635"/>
                </a:cubicBezTo>
                <a:lnTo>
                  <a:pt x="1177776" y="4449170"/>
                </a:lnTo>
                <a:cubicBezTo>
                  <a:pt x="1275582" y="4488292"/>
                  <a:pt x="1221517" y="4476465"/>
                  <a:pt x="1341550" y="4476465"/>
                </a:cubicBezTo>
                <a:cubicBezTo>
                  <a:pt x="1417731" y="4537411"/>
                  <a:pt x="1383734" y="4518029"/>
                  <a:pt x="1437084" y="4544704"/>
                </a:cubicBezTo>
                <a:cubicBezTo>
                  <a:pt x="1591668" y="4560163"/>
                  <a:pt x="1527842" y="4558352"/>
                  <a:pt x="1628153" y="4558352"/>
                </a:cubicBezTo>
                <a:lnTo>
                  <a:pt x="1750982" y="4558352"/>
                </a:lnTo>
                <a:cubicBezTo>
                  <a:pt x="1773728" y="4553803"/>
                  <a:pt x="1797501" y="4552849"/>
                  <a:pt x="1819221" y="4544704"/>
                </a:cubicBezTo>
                <a:cubicBezTo>
                  <a:pt x="1834579" y="4538945"/>
                  <a:pt x="1860164" y="4517409"/>
                  <a:pt x="1860164" y="4517409"/>
                </a:cubicBezTo>
                <a:cubicBezTo>
                  <a:pt x="2020104" y="4473788"/>
                  <a:pt x="2033488" y="4522858"/>
                  <a:pt x="1996642" y="4449170"/>
                </a:cubicBezTo>
                <a:cubicBezTo>
                  <a:pt x="2141258" y="4376862"/>
                  <a:pt x="2082258" y="4380931"/>
                  <a:pt x="2160415" y="4380931"/>
                </a:cubicBezTo>
                <a:cubicBezTo>
                  <a:pt x="2351325" y="4410301"/>
                  <a:pt x="2278000" y="4408226"/>
                  <a:pt x="2378779" y="4408226"/>
                </a:cubicBezTo>
                <a:lnTo>
                  <a:pt x="2419723" y="4449170"/>
                </a:lnTo>
                <a:cubicBezTo>
                  <a:pt x="2466769" y="4511899"/>
                  <a:pt x="2440321" y="4493588"/>
                  <a:pt x="2487961" y="4517409"/>
                </a:cubicBezTo>
                <a:cubicBezTo>
                  <a:pt x="2510707" y="4521958"/>
                  <a:pt x="2533003" y="4531056"/>
                  <a:pt x="2556200" y="4531056"/>
                </a:cubicBezTo>
                <a:cubicBezTo>
                  <a:pt x="2570586" y="4531056"/>
                  <a:pt x="2597144" y="4517409"/>
                  <a:pt x="2597144" y="4517409"/>
                </a:cubicBezTo>
                <a:lnTo>
                  <a:pt x="2760917" y="4517409"/>
                </a:lnTo>
                <a:cubicBezTo>
                  <a:pt x="2815903" y="4425764"/>
                  <a:pt x="2775334" y="4449170"/>
                  <a:pt x="2883747" y="4449170"/>
                </a:cubicBezTo>
                <a:cubicBezTo>
                  <a:pt x="3014890" y="4390884"/>
                  <a:pt x="2961771" y="4394579"/>
                  <a:pt x="3033872" y="4394579"/>
                </a:cubicBezTo>
                <a:cubicBezTo>
                  <a:pt x="3093012" y="4362734"/>
                  <a:pt x="3151215" y="4329083"/>
                  <a:pt x="3211293" y="4299044"/>
                </a:cubicBezTo>
                <a:cubicBezTo>
                  <a:pt x="3274023" y="4267679"/>
                  <a:pt x="3235049" y="4302584"/>
                  <a:pt x="3265884" y="4271749"/>
                </a:cubicBezTo>
                <a:cubicBezTo>
                  <a:pt x="3342066" y="4210803"/>
                  <a:pt x="3308069" y="4230185"/>
                  <a:pt x="3361418" y="4203510"/>
                </a:cubicBezTo>
                <a:cubicBezTo>
                  <a:pt x="3402361" y="4176214"/>
                  <a:pt x="3441743" y="4146417"/>
                  <a:pt x="3484248" y="4121623"/>
                </a:cubicBezTo>
                <a:cubicBezTo>
                  <a:pt x="3569290" y="4072015"/>
                  <a:pt x="3486493" y="4146674"/>
                  <a:pt x="3552487" y="4080680"/>
                </a:cubicBezTo>
                <a:cubicBezTo>
                  <a:pt x="3631383" y="4017563"/>
                  <a:pt x="3591597" y="4026089"/>
                  <a:pt x="3661669" y="4026089"/>
                </a:cubicBezTo>
                <a:cubicBezTo>
                  <a:pt x="3688965" y="4035188"/>
                  <a:pt x="3717264" y="4041700"/>
                  <a:pt x="3743556" y="4053385"/>
                </a:cubicBezTo>
                <a:cubicBezTo>
                  <a:pt x="3816325" y="4085727"/>
                  <a:pt x="3754642" y="4080680"/>
                  <a:pt x="3811794" y="4080680"/>
                </a:cubicBezTo>
                <a:lnTo>
                  <a:pt x="3961920" y="4080680"/>
                </a:lnTo>
                <a:cubicBezTo>
                  <a:pt x="4059725" y="4041558"/>
                  <a:pt x="4005660" y="4053385"/>
                  <a:pt x="4125693" y="4053385"/>
                </a:cubicBezTo>
                <a:cubicBezTo>
                  <a:pt x="4194268" y="4007668"/>
                  <a:pt x="4208292" y="4022524"/>
                  <a:pt x="4221227" y="3957850"/>
                </a:cubicBezTo>
                <a:cubicBezTo>
                  <a:pt x="4223011" y="3948928"/>
                  <a:pt x="4221227" y="3939653"/>
                  <a:pt x="4221227" y="3930555"/>
                </a:cubicBezTo>
                <a:cubicBezTo>
                  <a:pt x="4239424" y="3916907"/>
                  <a:pt x="4255473" y="3899784"/>
                  <a:pt x="4275818" y="3889612"/>
                </a:cubicBezTo>
                <a:cubicBezTo>
                  <a:pt x="4292595" y="3881224"/>
                  <a:pt x="4314802" y="3886369"/>
                  <a:pt x="4330409" y="3875964"/>
                </a:cubicBezTo>
                <a:cubicBezTo>
                  <a:pt x="4344057" y="3866865"/>
                  <a:pt x="4357705" y="3835020"/>
                  <a:pt x="4357705" y="3835020"/>
                </a:cubicBezTo>
                <a:cubicBezTo>
                  <a:pt x="4411016" y="3808365"/>
                  <a:pt x="4413871" y="3818223"/>
                  <a:pt x="4439591" y="3766782"/>
                </a:cubicBezTo>
                <a:cubicBezTo>
                  <a:pt x="4441625" y="3762713"/>
                  <a:pt x="4439591" y="3757683"/>
                  <a:pt x="4439591" y="3753134"/>
                </a:cubicBezTo>
                <a:lnTo>
                  <a:pt x="4453239" y="3630304"/>
                </a:lnTo>
                <a:cubicBezTo>
                  <a:pt x="4498732" y="3607558"/>
                  <a:pt x="4546400" y="3588722"/>
                  <a:pt x="4589717" y="3562065"/>
                </a:cubicBezTo>
                <a:cubicBezTo>
                  <a:pt x="4606155" y="3551950"/>
                  <a:pt x="4630660" y="3521122"/>
                  <a:pt x="4630660" y="3521122"/>
                </a:cubicBezTo>
                <a:lnTo>
                  <a:pt x="4753490" y="3439235"/>
                </a:lnTo>
                <a:cubicBezTo>
                  <a:pt x="4840057" y="3294956"/>
                  <a:pt x="4835376" y="3355811"/>
                  <a:pt x="4835376" y="3275462"/>
                </a:cubicBezTo>
                <a:lnTo>
                  <a:pt x="4835376" y="2975212"/>
                </a:lnTo>
                <a:cubicBezTo>
                  <a:pt x="4817179" y="2911522"/>
                  <a:pt x="4799475" y="2847690"/>
                  <a:pt x="4780785" y="2784143"/>
                </a:cubicBezTo>
                <a:cubicBezTo>
                  <a:pt x="4765699" y="2732851"/>
                  <a:pt x="4767138" y="2759494"/>
                  <a:pt x="4767138" y="2729552"/>
                </a:cubicBezTo>
                <a:cubicBezTo>
                  <a:pt x="4754106" y="2696973"/>
                  <a:pt x="4739802" y="2647625"/>
                  <a:pt x="4712547" y="2620370"/>
                </a:cubicBezTo>
                <a:cubicBezTo>
                  <a:pt x="4705354" y="2613177"/>
                  <a:pt x="4694350" y="2611271"/>
                  <a:pt x="4685251" y="2606722"/>
                </a:cubicBezTo>
                <a:cubicBezTo>
                  <a:pt x="4584438" y="2539514"/>
                  <a:pt x="4636169" y="2552131"/>
                  <a:pt x="4535126" y="2552131"/>
                </a:cubicBezTo>
                <a:cubicBezTo>
                  <a:pt x="4503281" y="2543032"/>
                  <a:pt x="4468542" y="2540919"/>
                  <a:pt x="4439591" y="2524835"/>
                </a:cubicBezTo>
                <a:cubicBezTo>
                  <a:pt x="4428191" y="2518502"/>
                  <a:pt x="4406275" y="2471850"/>
                  <a:pt x="4398648" y="2456597"/>
                </a:cubicBezTo>
                <a:cubicBezTo>
                  <a:pt x="4254247" y="2356627"/>
                  <a:pt x="4278377" y="2342468"/>
                  <a:pt x="4166636" y="2320119"/>
                </a:cubicBezTo>
                <a:cubicBezTo>
                  <a:pt x="4162175" y="2319227"/>
                  <a:pt x="4157537" y="2320119"/>
                  <a:pt x="4152988" y="2320119"/>
                </a:cubicBezTo>
                <a:lnTo>
                  <a:pt x="4030158" y="2142698"/>
                </a:lnTo>
                <a:cubicBezTo>
                  <a:pt x="4007412" y="2119952"/>
                  <a:pt x="3987654" y="2093760"/>
                  <a:pt x="3961920" y="2074459"/>
                </a:cubicBezTo>
                <a:cubicBezTo>
                  <a:pt x="3950411" y="2065827"/>
                  <a:pt x="3934333" y="2066155"/>
                  <a:pt x="3920976" y="2060812"/>
                </a:cubicBezTo>
                <a:cubicBezTo>
                  <a:pt x="3911531" y="2057034"/>
                  <a:pt x="3902779" y="2051713"/>
                  <a:pt x="3893681" y="2047164"/>
                </a:cubicBezTo>
                <a:cubicBezTo>
                  <a:pt x="3880033" y="2024418"/>
                  <a:pt x="3866797" y="2001419"/>
                  <a:pt x="3852738" y="1978925"/>
                </a:cubicBezTo>
                <a:cubicBezTo>
                  <a:pt x="3844045" y="1965016"/>
                  <a:pt x="3825442" y="1937982"/>
                  <a:pt x="3825442" y="1937982"/>
                </a:cubicBezTo>
                <a:cubicBezTo>
                  <a:pt x="3807245" y="1915236"/>
                  <a:pt x="3790033" y="1891665"/>
                  <a:pt x="3770851" y="1869743"/>
                </a:cubicBezTo>
                <a:cubicBezTo>
                  <a:pt x="3758141" y="1855218"/>
                  <a:pt x="3741488" y="1844241"/>
                  <a:pt x="3729908" y="1828800"/>
                </a:cubicBezTo>
                <a:cubicBezTo>
                  <a:pt x="3727178" y="1825161"/>
                  <a:pt x="3729908" y="1819701"/>
                  <a:pt x="3729908" y="1815152"/>
                </a:cubicBezTo>
                <a:cubicBezTo>
                  <a:pt x="3711711" y="1769659"/>
                  <a:pt x="3694618" y="1723709"/>
                  <a:pt x="3675317" y="1678674"/>
                </a:cubicBezTo>
                <a:cubicBezTo>
                  <a:pt x="3667303" y="1659974"/>
                  <a:pt x="3648021" y="1624083"/>
                  <a:pt x="3648021" y="1624083"/>
                </a:cubicBezTo>
                <a:cubicBezTo>
                  <a:pt x="3578289" y="1519486"/>
                  <a:pt x="3626235" y="1542197"/>
                  <a:pt x="3511544" y="1542197"/>
                </a:cubicBezTo>
                <a:lnTo>
                  <a:pt x="3347770" y="1542197"/>
                </a:lnTo>
                <a:cubicBezTo>
                  <a:pt x="3288630" y="1514901"/>
                  <a:pt x="3230579" y="1485110"/>
                  <a:pt x="3170350" y="1460310"/>
                </a:cubicBezTo>
                <a:cubicBezTo>
                  <a:pt x="3111344" y="1436013"/>
                  <a:pt x="3115758" y="1467734"/>
                  <a:pt x="3115758" y="1433014"/>
                </a:cubicBezTo>
                <a:cubicBezTo>
                  <a:pt x="3083913" y="1378423"/>
                  <a:pt x="3055281" y="1321827"/>
                  <a:pt x="3020224" y="1269241"/>
                </a:cubicBezTo>
                <a:cubicBezTo>
                  <a:pt x="3009518" y="1253182"/>
                  <a:pt x="2986884" y="1246038"/>
                  <a:pt x="2979281" y="1228298"/>
                </a:cubicBezTo>
                <a:cubicBezTo>
                  <a:pt x="2972113" y="1211572"/>
                  <a:pt x="2979281" y="1191904"/>
                  <a:pt x="2979281" y="1173707"/>
                </a:cubicBezTo>
                <a:cubicBezTo>
                  <a:pt x="2942887" y="1132764"/>
                  <a:pt x="2905169" y="1092960"/>
                  <a:pt x="2870099" y="1050877"/>
                </a:cubicBezTo>
                <a:cubicBezTo>
                  <a:pt x="2859598" y="1038276"/>
                  <a:pt x="2842803" y="1009934"/>
                  <a:pt x="2842803" y="1009934"/>
                </a:cubicBezTo>
                <a:cubicBezTo>
                  <a:pt x="2795757" y="915840"/>
                  <a:pt x="2801860" y="958564"/>
                  <a:pt x="2801860" y="887104"/>
                </a:cubicBezTo>
                <a:cubicBezTo>
                  <a:pt x="2770015" y="855259"/>
                  <a:pt x="2734459" y="826737"/>
                  <a:pt x="2706326" y="791570"/>
                </a:cubicBezTo>
                <a:cubicBezTo>
                  <a:pt x="2697339" y="780336"/>
                  <a:pt x="2692678" y="750626"/>
                  <a:pt x="2692678" y="750626"/>
                </a:cubicBezTo>
                <a:cubicBezTo>
                  <a:pt x="2506893" y="622007"/>
                  <a:pt x="2547425" y="692133"/>
                  <a:pt x="2501609" y="600501"/>
                </a:cubicBezTo>
                <a:cubicBezTo>
                  <a:pt x="2469764" y="550459"/>
                  <a:pt x="2448017" y="492318"/>
                  <a:pt x="2406075" y="450376"/>
                </a:cubicBezTo>
                <a:cubicBezTo>
                  <a:pt x="2389672" y="433973"/>
                  <a:pt x="2337836" y="436728"/>
                  <a:pt x="2337836" y="436728"/>
                </a:cubicBezTo>
                <a:cubicBezTo>
                  <a:pt x="2315090" y="395785"/>
                  <a:pt x="2295578" y="352869"/>
                  <a:pt x="2269597" y="313898"/>
                </a:cubicBezTo>
                <a:cubicBezTo>
                  <a:pt x="2258891" y="297839"/>
                  <a:pt x="2228654" y="272955"/>
                  <a:pt x="2228654" y="272955"/>
                </a:cubicBezTo>
                <a:cubicBezTo>
                  <a:pt x="2210457" y="241110"/>
                  <a:pt x="2201910" y="201289"/>
                  <a:pt x="2174063" y="177420"/>
                </a:cubicBezTo>
                <a:cubicBezTo>
                  <a:pt x="2163140" y="168058"/>
                  <a:pt x="2133120" y="191068"/>
                  <a:pt x="2133120" y="191068"/>
                </a:cubicBezTo>
                <a:lnTo>
                  <a:pt x="2105824" y="95534"/>
                </a:lnTo>
                <a:lnTo>
                  <a:pt x="2010290" y="40943"/>
                </a:lnTo>
                <a:lnTo>
                  <a:pt x="1750982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39"/>
          <p:cNvGrpSpPr>
            <a:grpSpLocks noChangeAspect="1"/>
          </p:cNvGrpSpPr>
          <p:nvPr/>
        </p:nvGrpSpPr>
        <p:grpSpPr>
          <a:xfrm>
            <a:off x="2000232" y="3375932"/>
            <a:ext cx="2219271" cy="2489862"/>
            <a:chOff x="4714876" y="1624084"/>
            <a:chExt cx="3381746" cy="3794077"/>
          </a:xfrm>
        </p:grpSpPr>
        <p:grpSp>
          <p:nvGrpSpPr>
            <p:cNvPr id="9" name="Group 22"/>
            <p:cNvGrpSpPr/>
            <p:nvPr/>
          </p:nvGrpSpPr>
          <p:grpSpPr>
            <a:xfrm>
              <a:off x="4714876" y="1624084"/>
              <a:ext cx="3381746" cy="3794077"/>
              <a:chOff x="4714876" y="1624084"/>
              <a:chExt cx="3381746" cy="3794077"/>
            </a:xfrm>
          </p:grpSpPr>
          <p:grpSp>
            <p:nvGrpSpPr>
              <p:cNvPr id="10" name="Group 25"/>
              <p:cNvGrpSpPr/>
              <p:nvPr/>
            </p:nvGrpSpPr>
            <p:grpSpPr>
              <a:xfrm>
                <a:off x="4848401" y="1624084"/>
                <a:ext cx="3248221" cy="3794077"/>
                <a:chOff x="4848401" y="1624084"/>
                <a:chExt cx="3248221" cy="3794077"/>
              </a:xfrm>
            </p:grpSpPr>
            <p:grpSp>
              <p:nvGrpSpPr>
                <p:cNvPr id="11" name="Group 23"/>
                <p:cNvGrpSpPr/>
                <p:nvPr/>
              </p:nvGrpSpPr>
              <p:grpSpPr>
                <a:xfrm>
                  <a:off x="4848401" y="1624084"/>
                  <a:ext cx="2398560" cy="3794077"/>
                  <a:chOff x="4848401" y="1624084"/>
                  <a:chExt cx="2398560" cy="3794077"/>
                </a:xfrm>
              </p:grpSpPr>
              <p:sp>
                <p:nvSpPr>
                  <p:cNvPr id="47" name="Freeform 46"/>
                  <p:cNvSpPr/>
                  <p:nvPr/>
                </p:nvSpPr>
                <p:spPr>
                  <a:xfrm>
                    <a:off x="5334844" y="1624084"/>
                    <a:ext cx="260738" cy="368489"/>
                  </a:xfrm>
                  <a:custGeom>
                    <a:avLst/>
                    <a:gdLst>
                      <a:gd name="connsiteX0" fmla="*/ 151556 w 260738"/>
                      <a:gd name="connsiteY0" fmla="*/ 0 h 368489"/>
                      <a:gd name="connsiteX1" fmla="*/ 28726 w 260738"/>
                      <a:gd name="connsiteY1" fmla="*/ 177420 h 368489"/>
                      <a:gd name="connsiteX2" fmla="*/ 1431 w 260738"/>
                      <a:gd name="connsiteY2" fmla="*/ 272955 h 368489"/>
                      <a:gd name="connsiteX3" fmla="*/ 15078 w 260738"/>
                      <a:gd name="connsiteY3" fmla="*/ 313898 h 368489"/>
                      <a:gd name="connsiteX4" fmla="*/ 69669 w 260738"/>
                      <a:gd name="connsiteY4" fmla="*/ 368489 h 368489"/>
                      <a:gd name="connsiteX5" fmla="*/ 137908 w 260738"/>
                      <a:gd name="connsiteY5" fmla="*/ 272955 h 368489"/>
                      <a:gd name="connsiteX6" fmla="*/ 178852 w 260738"/>
                      <a:gd name="connsiteY6" fmla="*/ 259307 h 368489"/>
                      <a:gd name="connsiteX7" fmla="*/ 260738 w 260738"/>
                      <a:gd name="connsiteY7" fmla="*/ 259307 h 368489"/>
                      <a:gd name="connsiteX8" fmla="*/ 260738 w 260738"/>
                      <a:gd name="connsiteY8" fmla="*/ 95534 h 368489"/>
                      <a:gd name="connsiteX9" fmla="*/ 260738 w 260738"/>
                      <a:gd name="connsiteY9" fmla="*/ 95534 h 368489"/>
                      <a:gd name="connsiteX10" fmla="*/ 219795 w 260738"/>
                      <a:gd name="connsiteY10" fmla="*/ 0 h 368489"/>
                      <a:gd name="connsiteX11" fmla="*/ 151556 w 260738"/>
                      <a:gd name="connsiteY11" fmla="*/ 0 h 368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60738" h="368489">
                        <a:moveTo>
                          <a:pt x="151556" y="0"/>
                        </a:moveTo>
                        <a:cubicBezTo>
                          <a:pt x="36391" y="158352"/>
                          <a:pt x="70047" y="94781"/>
                          <a:pt x="28726" y="177420"/>
                        </a:cubicBezTo>
                        <a:cubicBezTo>
                          <a:pt x="19628" y="209265"/>
                          <a:pt x="4727" y="240000"/>
                          <a:pt x="1431" y="272955"/>
                        </a:cubicBezTo>
                        <a:cubicBezTo>
                          <a:pt x="0" y="287269"/>
                          <a:pt x="15078" y="313898"/>
                          <a:pt x="15078" y="313898"/>
                        </a:cubicBezTo>
                        <a:lnTo>
                          <a:pt x="69669" y="368489"/>
                        </a:lnTo>
                        <a:cubicBezTo>
                          <a:pt x="92415" y="336644"/>
                          <a:pt x="110236" y="300627"/>
                          <a:pt x="137908" y="272955"/>
                        </a:cubicBezTo>
                        <a:cubicBezTo>
                          <a:pt x="148081" y="262782"/>
                          <a:pt x="178852" y="259307"/>
                          <a:pt x="178852" y="259307"/>
                        </a:cubicBezTo>
                        <a:lnTo>
                          <a:pt x="260738" y="259307"/>
                        </a:lnTo>
                        <a:lnTo>
                          <a:pt x="260738" y="95534"/>
                        </a:lnTo>
                        <a:lnTo>
                          <a:pt x="260738" y="95534"/>
                        </a:lnTo>
                        <a:lnTo>
                          <a:pt x="219795" y="0"/>
                        </a:lnTo>
                        <a:lnTo>
                          <a:pt x="151556" y="0"/>
                        </a:lnTo>
                        <a:close/>
                      </a:path>
                    </a:pathLst>
                  </a:cu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8" name="Freeform 47"/>
                  <p:cNvSpPr/>
                  <p:nvPr/>
                </p:nvSpPr>
                <p:spPr>
                  <a:xfrm>
                    <a:off x="6766617" y="2825087"/>
                    <a:ext cx="480344" cy="687774"/>
                  </a:xfrm>
                  <a:custGeom>
                    <a:avLst/>
                    <a:gdLst>
                      <a:gd name="connsiteX0" fmla="*/ 207389 w 480344"/>
                      <a:gd name="connsiteY0" fmla="*/ 0 h 687774"/>
                      <a:gd name="connsiteX1" fmla="*/ 166446 w 480344"/>
                      <a:gd name="connsiteY1" fmla="*/ 81886 h 687774"/>
                      <a:gd name="connsiteX2" fmla="*/ 139150 w 480344"/>
                      <a:gd name="connsiteY2" fmla="*/ 150125 h 687774"/>
                      <a:gd name="connsiteX3" fmla="*/ 43616 w 480344"/>
                      <a:gd name="connsiteY3" fmla="*/ 286603 h 687774"/>
                      <a:gd name="connsiteX4" fmla="*/ 2673 w 480344"/>
                      <a:gd name="connsiteY4" fmla="*/ 368489 h 687774"/>
                      <a:gd name="connsiteX5" fmla="*/ 29968 w 480344"/>
                      <a:gd name="connsiteY5" fmla="*/ 477671 h 687774"/>
                      <a:gd name="connsiteX6" fmla="*/ 316571 w 480344"/>
                      <a:gd name="connsiteY6" fmla="*/ 559558 h 687774"/>
                      <a:gd name="connsiteX7" fmla="*/ 330219 w 480344"/>
                      <a:gd name="connsiteY7" fmla="*/ 504967 h 687774"/>
                      <a:gd name="connsiteX8" fmla="*/ 302923 w 480344"/>
                      <a:gd name="connsiteY8" fmla="*/ 136477 h 687774"/>
                      <a:gd name="connsiteX9" fmla="*/ 480344 w 480344"/>
                      <a:gd name="connsiteY9" fmla="*/ 122829 h 687774"/>
                      <a:gd name="connsiteX10" fmla="*/ 439401 w 480344"/>
                      <a:gd name="connsiteY10" fmla="*/ 13647 h 687774"/>
                      <a:gd name="connsiteX11" fmla="*/ 439401 w 480344"/>
                      <a:gd name="connsiteY11" fmla="*/ 13647 h 687774"/>
                      <a:gd name="connsiteX12" fmla="*/ 207389 w 480344"/>
                      <a:gd name="connsiteY12" fmla="*/ 0 h 6877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480344" h="687774">
                        <a:moveTo>
                          <a:pt x="207389" y="0"/>
                        </a:moveTo>
                        <a:cubicBezTo>
                          <a:pt x="193741" y="27295"/>
                          <a:pt x="181267" y="55209"/>
                          <a:pt x="166446" y="81886"/>
                        </a:cubicBezTo>
                        <a:cubicBezTo>
                          <a:pt x="134103" y="140103"/>
                          <a:pt x="139150" y="101044"/>
                          <a:pt x="139150" y="150125"/>
                        </a:cubicBezTo>
                        <a:cubicBezTo>
                          <a:pt x="53695" y="278308"/>
                          <a:pt x="92059" y="238160"/>
                          <a:pt x="43616" y="286603"/>
                        </a:cubicBezTo>
                        <a:cubicBezTo>
                          <a:pt x="29968" y="313898"/>
                          <a:pt x="4847" y="338049"/>
                          <a:pt x="2673" y="368489"/>
                        </a:cubicBezTo>
                        <a:cubicBezTo>
                          <a:pt x="0" y="405908"/>
                          <a:pt x="29968" y="477671"/>
                          <a:pt x="29968" y="477671"/>
                        </a:cubicBezTo>
                        <a:cubicBezTo>
                          <a:pt x="209401" y="562665"/>
                          <a:pt x="252464" y="687774"/>
                          <a:pt x="316571" y="559558"/>
                        </a:cubicBezTo>
                        <a:cubicBezTo>
                          <a:pt x="331658" y="529385"/>
                          <a:pt x="330219" y="528230"/>
                          <a:pt x="330219" y="504967"/>
                        </a:cubicBezTo>
                        <a:cubicBezTo>
                          <a:pt x="302197" y="154703"/>
                          <a:pt x="302923" y="277868"/>
                          <a:pt x="302923" y="136477"/>
                        </a:cubicBezTo>
                        <a:cubicBezTo>
                          <a:pt x="406849" y="115691"/>
                          <a:pt x="347965" y="122829"/>
                          <a:pt x="480344" y="122829"/>
                        </a:cubicBezTo>
                        <a:cubicBezTo>
                          <a:pt x="449832" y="31292"/>
                          <a:pt x="465916" y="66677"/>
                          <a:pt x="439401" y="13647"/>
                        </a:cubicBezTo>
                        <a:lnTo>
                          <a:pt x="439401" y="13647"/>
                        </a:lnTo>
                        <a:lnTo>
                          <a:pt x="207389" y="0"/>
                        </a:lnTo>
                        <a:close/>
                      </a:path>
                    </a:pathLst>
                  </a:cu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9" name="Freeform 48"/>
                  <p:cNvSpPr/>
                  <p:nvPr/>
                </p:nvSpPr>
                <p:spPr>
                  <a:xfrm>
                    <a:off x="4848401" y="4148919"/>
                    <a:ext cx="643277" cy="491320"/>
                  </a:xfrm>
                  <a:custGeom>
                    <a:avLst/>
                    <a:gdLst>
                      <a:gd name="connsiteX0" fmla="*/ 283157 w 643277"/>
                      <a:gd name="connsiteY0" fmla="*/ 68239 h 491320"/>
                      <a:gd name="connsiteX1" fmla="*/ 160327 w 643277"/>
                      <a:gd name="connsiteY1" fmla="*/ 13648 h 491320"/>
                      <a:gd name="connsiteX2" fmla="*/ 119384 w 643277"/>
                      <a:gd name="connsiteY2" fmla="*/ 0 h 491320"/>
                      <a:gd name="connsiteX3" fmla="*/ 119384 w 643277"/>
                      <a:gd name="connsiteY3" fmla="*/ 0 h 491320"/>
                      <a:gd name="connsiteX4" fmla="*/ 37498 w 643277"/>
                      <a:gd name="connsiteY4" fmla="*/ 177421 h 491320"/>
                      <a:gd name="connsiteX5" fmla="*/ 37498 w 643277"/>
                      <a:gd name="connsiteY5" fmla="*/ 191069 h 491320"/>
                      <a:gd name="connsiteX6" fmla="*/ 64793 w 643277"/>
                      <a:gd name="connsiteY6" fmla="*/ 218365 h 491320"/>
                      <a:gd name="connsiteX7" fmla="*/ 160327 w 643277"/>
                      <a:gd name="connsiteY7" fmla="*/ 218365 h 491320"/>
                      <a:gd name="connsiteX8" fmla="*/ 201271 w 643277"/>
                      <a:gd name="connsiteY8" fmla="*/ 395785 h 491320"/>
                      <a:gd name="connsiteX9" fmla="*/ 214918 w 643277"/>
                      <a:gd name="connsiteY9" fmla="*/ 477672 h 491320"/>
                      <a:gd name="connsiteX10" fmla="*/ 214918 w 643277"/>
                      <a:gd name="connsiteY10" fmla="*/ 477672 h 491320"/>
                      <a:gd name="connsiteX11" fmla="*/ 269509 w 643277"/>
                      <a:gd name="connsiteY11" fmla="*/ 491320 h 491320"/>
                      <a:gd name="connsiteX12" fmla="*/ 310453 w 643277"/>
                      <a:gd name="connsiteY12" fmla="*/ 477672 h 491320"/>
                      <a:gd name="connsiteX13" fmla="*/ 324100 w 643277"/>
                      <a:gd name="connsiteY13" fmla="*/ 477672 h 491320"/>
                      <a:gd name="connsiteX14" fmla="*/ 542465 w 643277"/>
                      <a:gd name="connsiteY14" fmla="*/ 368490 h 491320"/>
                      <a:gd name="connsiteX15" fmla="*/ 542465 w 643277"/>
                      <a:gd name="connsiteY15" fmla="*/ 368490 h 491320"/>
                      <a:gd name="connsiteX16" fmla="*/ 624351 w 643277"/>
                      <a:gd name="connsiteY16" fmla="*/ 245660 h 491320"/>
                      <a:gd name="connsiteX17" fmla="*/ 556112 w 643277"/>
                      <a:gd name="connsiteY17" fmla="*/ 191069 h 491320"/>
                      <a:gd name="connsiteX18" fmla="*/ 542465 w 643277"/>
                      <a:gd name="connsiteY18" fmla="*/ 191069 h 491320"/>
                      <a:gd name="connsiteX19" fmla="*/ 433283 w 643277"/>
                      <a:gd name="connsiteY19" fmla="*/ 150126 h 491320"/>
                      <a:gd name="connsiteX20" fmla="*/ 378692 w 643277"/>
                      <a:gd name="connsiteY20" fmla="*/ 136478 h 491320"/>
                      <a:gd name="connsiteX21" fmla="*/ 283157 w 643277"/>
                      <a:gd name="connsiteY21" fmla="*/ 68239 h 4913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643277" h="491320">
                        <a:moveTo>
                          <a:pt x="283157" y="68239"/>
                        </a:moveTo>
                        <a:cubicBezTo>
                          <a:pt x="242214" y="50042"/>
                          <a:pt x="201685" y="30881"/>
                          <a:pt x="160327" y="13648"/>
                        </a:cubicBezTo>
                        <a:cubicBezTo>
                          <a:pt x="147048" y="8115"/>
                          <a:pt x="119384" y="0"/>
                          <a:pt x="119384" y="0"/>
                        </a:cubicBezTo>
                        <a:lnTo>
                          <a:pt x="119384" y="0"/>
                        </a:lnTo>
                        <a:cubicBezTo>
                          <a:pt x="0" y="119385"/>
                          <a:pt x="19078" y="48481"/>
                          <a:pt x="37498" y="177421"/>
                        </a:cubicBezTo>
                        <a:cubicBezTo>
                          <a:pt x="38141" y="181925"/>
                          <a:pt x="37498" y="186520"/>
                          <a:pt x="37498" y="191069"/>
                        </a:cubicBezTo>
                        <a:lnTo>
                          <a:pt x="64793" y="218365"/>
                        </a:lnTo>
                        <a:lnTo>
                          <a:pt x="160327" y="218365"/>
                        </a:lnTo>
                        <a:cubicBezTo>
                          <a:pt x="173975" y="277505"/>
                          <a:pt x="188767" y="336393"/>
                          <a:pt x="201271" y="395785"/>
                        </a:cubicBezTo>
                        <a:cubicBezTo>
                          <a:pt x="206972" y="422864"/>
                          <a:pt x="214918" y="477672"/>
                          <a:pt x="214918" y="477672"/>
                        </a:cubicBezTo>
                        <a:lnTo>
                          <a:pt x="214918" y="477672"/>
                        </a:lnTo>
                        <a:cubicBezTo>
                          <a:pt x="233115" y="482221"/>
                          <a:pt x="250752" y="491320"/>
                          <a:pt x="269509" y="491320"/>
                        </a:cubicBezTo>
                        <a:cubicBezTo>
                          <a:pt x="283895" y="491320"/>
                          <a:pt x="296496" y="481161"/>
                          <a:pt x="310453" y="477672"/>
                        </a:cubicBezTo>
                        <a:cubicBezTo>
                          <a:pt x="314866" y="476569"/>
                          <a:pt x="319551" y="477672"/>
                          <a:pt x="324100" y="477672"/>
                        </a:cubicBezTo>
                        <a:cubicBezTo>
                          <a:pt x="459018" y="342756"/>
                          <a:pt x="381814" y="368490"/>
                          <a:pt x="542465" y="368490"/>
                        </a:cubicBezTo>
                        <a:lnTo>
                          <a:pt x="542465" y="368490"/>
                        </a:lnTo>
                        <a:cubicBezTo>
                          <a:pt x="643277" y="301282"/>
                          <a:pt x="624351" y="346704"/>
                          <a:pt x="624351" y="245660"/>
                        </a:cubicBezTo>
                        <a:cubicBezTo>
                          <a:pt x="593371" y="199189"/>
                          <a:pt x="608850" y="204254"/>
                          <a:pt x="556112" y="191069"/>
                        </a:cubicBezTo>
                        <a:cubicBezTo>
                          <a:pt x="551699" y="189966"/>
                          <a:pt x="547014" y="191069"/>
                          <a:pt x="542465" y="191069"/>
                        </a:cubicBezTo>
                        <a:lnTo>
                          <a:pt x="433283" y="150126"/>
                        </a:lnTo>
                        <a:cubicBezTo>
                          <a:pt x="391795" y="135039"/>
                          <a:pt x="405533" y="136478"/>
                          <a:pt x="378692" y="136478"/>
                        </a:cubicBezTo>
                        <a:lnTo>
                          <a:pt x="283157" y="68239"/>
                        </a:lnTo>
                        <a:close/>
                      </a:path>
                    </a:pathLst>
                  </a:cu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0" name="Freeform 49"/>
                  <p:cNvSpPr/>
                  <p:nvPr/>
                </p:nvSpPr>
                <p:spPr>
                  <a:xfrm>
                    <a:off x="6187041" y="1883139"/>
                    <a:ext cx="363884" cy="453151"/>
                  </a:xfrm>
                  <a:custGeom>
                    <a:avLst/>
                    <a:gdLst>
                      <a:gd name="connsiteX0" fmla="*/ 131872 w 363884"/>
                      <a:gd name="connsiteY0" fmla="*/ 27548 h 453151"/>
                      <a:gd name="connsiteX1" fmla="*/ 9043 w 363884"/>
                      <a:gd name="connsiteY1" fmla="*/ 68491 h 453151"/>
                      <a:gd name="connsiteX2" fmla="*/ 9043 w 363884"/>
                      <a:gd name="connsiteY2" fmla="*/ 232264 h 453151"/>
                      <a:gd name="connsiteX3" fmla="*/ 36338 w 363884"/>
                      <a:gd name="connsiteY3" fmla="*/ 382389 h 453151"/>
                      <a:gd name="connsiteX4" fmla="*/ 49986 w 363884"/>
                      <a:gd name="connsiteY4" fmla="*/ 423333 h 453151"/>
                      <a:gd name="connsiteX5" fmla="*/ 104577 w 363884"/>
                      <a:gd name="connsiteY5" fmla="*/ 450628 h 453151"/>
                      <a:gd name="connsiteX6" fmla="*/ 254702 w 363884"/>
                      <a:gd name="connsiteY6" fmla="*/ 450628 h 453151"/>
                      <a:gd name="connsiteX7" fmla="*/ 363884 w 363884"/>
                      <a:gd name="connsiteY7" fmla="*/ 423333 h 453151"/>
                      <a:gd name="connsiteX8" fmla="*/ 295646 w 363884"/>
                      <a:gd name="connsiteY8" fmla="*/ 218616 h 453151"/>
                      <a:gd name="connsiteX9" fmla="*/ 268350 w 363884"/>
                      <a:gd name="connsiteY9" fmla="*/ 164025 h 453151"/>
                      <a:gd name="connsiteX10" fmla="*/ 241055 w 363884"/>
                      <a:gd name="connsiteY10" fmla="*/ 95786 h 453151"/>
                      <a:gd name="connsiteX11" fmla="*/ 131872 w 363884"/>
                      <a:gd name="connsiteY11" fmla="*/ 27548 h 453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63884" h="453151">
                        <a:moveTo>
                          <a:pt x="131872" y="27548"/>
                        </a:moveTo>
                        <a:cubicBezTo>
                          <a:pt x="0" y="42200"/>
                          <a:pt x="9043" y="0"/>
                          <a:pt x="9043" y="68491"/>
                        </a:cubicBezTo>
                        <a:lnTo>
                          <a:pt x="9043" y="232264"/>
                        </a:lnTo>
                        <a:cubicBezTo>
                          <a:pt x="18141" y="282306"/>
                          <a:pt x="25681" y="332656"/>
                          <a:pt x="36338" y="382389"/>
                        </a:cubicBezTo>
                        <a:cubicBezTo>
                          <a:pt x="39352" y="396456"/>
                          <a:pt x="40999" y="412099"/>
                          <a:pt x="49986" y="423333"/>
                        </a:cubicBezTo>
                        <a:cubicBezTo>
                          <a:pt x="73841" y="453151"/>
                          <a:pt x="80316" y="450628"/>
                          <a:pt x="104577" y="450628"/>
                        </a:cubicBezTo>
                        <a:lnTo>
                          <a:pt x="254702" y="450628"/>
                        </a:lnTo>
                        <a:cubicBezTo>
                          <a:pt x="345220" y="420456"/>
                          <a:pt x="307817" y="423333"/>
                          <a:pt x="363884" y="423333"/>
                        </a:cubicBezTo>
                        <a:cubicBezTo>
                          <a:pt x="341138" y="355094"/>
                          <a:pt x="321717" y="285655"/>
                          <a:pt x="295646" y="218616"/>
                        </a:cubicBezTo>
                        <a:cubicBezTo>
                          <a:pt x="265826" y="141937"/>
                          <a:pt x="268350" y="202937"/>
                          <a:pt x="268350" y="164025"/>
                        </a:cubicBezTo>
                        <a:lnTo>
                          <a:pt x="241055" y="95786"/>
                        </a:lnTo>
                        <a:lnTo>
                          <a:pt x="131872" y="27548"/>
                        </a:lnTo>
                        <a:close/>
                      </a:path>
                    </a:pathLst>
                  </a:cu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1" name="Freeform 50"/>
                  <p:cNvSpPr/>
                  <p:nvPr/>
                </p:nvSpPr>
                <p:spPr>
                  <a:xfrm>
                    <a:off x="6222276" y="5007730"/>
                    <a:ext cx="277627" cy="410431"/>
                  </a:xfrm>
                  <a:custGeom>
                    <a:avLst/>
                    <a:gdLst>
                      <a:gd name="connsiteX0" fmla="*/ 151228 w 277627"/>
                      <a:gd name="connsiteY0" fmla="*/ 14646 h 410431"/>
                      <a:gd name="connsiteX1" fmla="*/ 28399 w 277627"/>
                      <a:gd name="connsiteY1" fmla="*/ 55589 h 410431"/>
                      <a:gd name="connsiteX2" fmla="*/ 28399 w 277627"/>
                      <a:gd name="connsiteY2" fmla="*/ 55589 h 410431"/>
                      <a:gd name="connsiteX3" fmla="*/ 1103 w 277627"/>
                      <a:gd name="connsiteY3" fmla="*/ 192067 h 410431"/>
                      <a:gd name="connsiteX4" fmla="*/ 14751 w 277627"/>
                      <a:gd name="connsiteY4" fmla="*/ 233010 h 410431"/>
                      <a:gd name="connsiteX5" fmla="*/ 14751 w 277627"/>
                      <a:gd name="connsiteY5" fmla="*/ 246658 h 410431"/>
                      <a:gd name="connsiteX6" fmla="*/ 82990 w 277627"/>
                      <a:gd name="connsiteY6" fmla="*/ 273954 h 410431"/>
                      <a:gd name="connsiteX7" fmla="*/ 123933 w 277627"/>
                      <a:gd name="connsiteY7" fmla="*/ 287601 h 410431"/>
                      <a:gd name="connsiteX8" fmla="*/ 178524 w 277627"/>
                      <a:gd name="connsiteY8" fmla="*/ 410431 h 410431"/>
                      <a:gd name="connsiteX9" fmla="*/ 260411 w 277627"/>
                      <a:gd name="connsiteY9" fmla="*/ 396783 h 410431"/>
                      <a:gd name="connsiteX10" fmla="*/ 274058 w 277627"/>
                      <a:gd name="connsiteY10" fmla="*/ 273954 h 410431"/>
                      <a:gd name="connsiteX11" fmla="*/ 219467 w 277627"/>
                      <a:gd name="connsiteY11" fmla="*/ 178419 h 410431"/>
                      <a:gd name="connsiteX12" fmla="*/ 219467 w 277627"/>
                      <a:gd name="connsiteY12" fmla="*/ 178419 h 410431"/>
                      <a:gd name="connsiteX13" fmla="*/ 151228 w 277627"/>
                      <a:gd name="connsiteY13" fmla="*/ 14646 h 410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77627" h="410431">
                        <a:moveTo>
                          <a:pt x="151228" y="14646"/>
                        </a:moveTo>
                        <a:cubicBezTo>
                          <a:pt x="23958" y="42929"/>
                          <a:pt x="28399" y="0"/>
                          <a:pt x="28399" y="55589"/>
                        </a:cubicBezTo>
                        <a:lnTo>
                          <a:pt x="28399" y="55589"/>
                        </a:lnTo>
                        <a:cubicBezTo>
                          <a:pt x="19300" y="101082"/>
                          <a:pt x="4661" y="145810"/>
                          <a:pt x="1103" y="192067"/>
                        </a:cubicBezTo>
                        <a:cubicBezTo>
                          <a:pt x="0" y="206411"/>
                          <a:pt x="11262" y="219054"/>
                          <a:pt x="14751" y="233010"/>
                        </a:cubicBezTo>
                        <a:cubicBezTo>
                          <a:pt x="15854" y="237423"/>
                          <a:pt x="14751" y="242109"/>
                          <a:pt x="14751" y="246658"/>
                        </a:cubicBezTo>
                        <a:cubicBezTo>
                          <a:pt x="37497" y="255757"/>
                          <a:pt x="60051" y="265352"/>
                          <a:pt x="82990" y="273954"/>
                        </a:cubicBezTo>
                        <a:cubicBezTo>
                          <a:pt x="96460" y="279005"/>
                          <a:pt x="123933" y="287601"/>
                          <a:pt x="123933" y="287601"/>
                        </a:cubicBezTo>
                        <a:lnTo>
                          <a:pt x="178524" y="410431"/>
                        </a:lnTo>
                        <a:cubicBezTo>
                          <a:pt x="251224" y="395891"/>
                          <a:pt x="223566" y="396783"/>
                          <a:pt x="260411" y="396783"/>
                        </a:cubicBezTo>
                        <a:cubicBezTo>
                          <a:pt x="277627" y="310701"/>
                          <a:pt x="274058" y="351741"/>
                          <a:pt x="274058" y="273954"/>
                        </a:cubicBezTo>
                        <a:lnTo>
                          <a:pt x="219467" y="178419"/>
                        </a:lnTo>
                        <a:lnTo>
                          <a:pt x="219467" y="178419"/>
                        </a:lnTo>
                        <a:lnTo>
                          <a:pt x="151228" y="14646"/>
                        </a:lnTo>
                        <a:close/>
                      </a:path>
                    </a:pathLst>
                  </a:cu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46" name="Freeform 45"/>
                <p:cNvSpPr/>
                <p:nvPr/>
              </p:nvSpPr>
              <p:spPr>
                <a:xfrm rot="7576773">
                  <a:off x="7752593" y="3457118"/>
                  <a:ext cx="277627" cy="410431"/>
                </a:xfrm>
                <a:custGeom>
                  <a:avLst/>
                  <a:gdLst>
                    <a:gd name="connsiteX0" fmla="*/ 151228 w 277627"/>
                    <a:gd name="connsiteY0" fmla="*/ 14646 h 410431"/>
                    <a:gd name="connsiteX1" fmla="*/ 28399 w 277627"/>
                    <a:gd name="connsiteY1" fmla="*/ 55589 h 410431"/>
                    <a:gd name="connsiteX2" fmla="*/ 28399 w 277627"/>
                    <a:gd name="connsiteY2" fmla="*/ 55589 h 410431"/>
                    <a:gd name="connsiteX3" fmla="*/ 1103 w 277627"/>
                    <a:gd name="connsiteY3" fmla="*/ 192067 h 410431"/>
                    <a:gd name="connsiteX4" fmla="*/ 14751 w 277627"/>
                    <a:gd name="connsiteY4" fmla="*/ 233010 h 410431"/>
                    <a:gd name="connsiteX5" fmla="*/ 14751 w 277627"/>
                    <a:gd name="connsiteY5" fmla="*/ 246658 h 410431"/>
                    <a:gd name="connsiteX6" fmla="*/ 82990 w 277627"/>
                    <a:gd name="connsiteY6" fmla="*/ 273954 h 410431"/>
                    <a:gd name="connsiteX7" fmla="*/ 123933 w 277627"/>
                    <a:gd name="connsiteY7" fmla="*/ 287601 h 410431"/>
                    <a:gd name="connsiteX8" fmla="*/ 178524 w 277627"/>
                    <a:gd name="connsiteY8" fmla="*/ 410431 h 410431"/>
                    <a:gd name="connsiteX9" fmla="*/ 260411 w 277627"/>
                    <a:gd name="connsiteY9" fmla="*/ 396783 h 410431"/>
                    <a:gd name="connsiteX10" fmla="*/ 274058 w 277627"/>
                    <a:gd name="connsiteY10" fmla="*/ 273954 h 410431"/>
                    <a:gd name="connsiteX11" fmla="*/ 219467 w 277627"/>
                    <a:gd name="connsiteY11" fmla="*/ 178419 h 410431"/>
                    <a:gd name="connsiteX12" fmla="*/ 219467 w 277627"/>
                    <a:gd name="connsiteY12" fmla="*/ 178419 h 410431"/>
                    <a:gd name="connsiteX13" fmla="*/ 151228 w 277627"/>
                    <a:gd name="connsiteY13" fmla="*/ 14646 h 410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7627" h="410431">
                      <a:moveTo>
                        <a:pt x="151228" y="14646"/>
                      </a:moveTo>
                      <a:cubicBezTo>
                        <a:pt x="23958" y="42929"/>
                        <a:pt x="28399" y="0"/>
                        <a:pt x="28399" y="55589"/>
                      </a:cubicBezTo>
                      <a:lnTo>
                        <a:pt x="28399" y="55589"/>
                      </a:lnTo>
                      <a:cubicBezTo>
                        <a:pt x="19300" y="101082"/>
                        <a:pt x="4661" y="145810"/>
                        <a:pt x="1103" y="192067"/>
                      </a:cubicBezTo>
                      <a:cubicBezTo>
                        <a:pt x="0" y="206411"/>
                        <a:pt x="11262" y="219054"/>
                        <a:pt x="14751" y="233010"/>
                      </a:cubicBezTo>
                      <a:cubicBezTo>
                        <a:pt x="15854" y="237423"/>
                        <a:pt x="14751" y="242109"/>
                        <a:pt x="14751" y="246658"/>
                      </a:cubicBezTo>
                      <a:cubicBezTo>
                        <a:pt x="37497" y="255757"/>
                        <a:pt x="60051" y="265352"/>
                        <a:pt x="82990" y="273954"/>
                      </a:cubicBezTo>
                      <a:cubicBezTo>
                        <a:pt x="96460" y="279005"/>
                        <a:pt x="123933" y="287601"/>
                        <a:pt x="123933" y="287601"/>
                      </a:cubicBezTo>
                      <a:lnTo>
                        <a:pt x="178524" y="410431"/>
                      </a:lnTo>
                      <a:cubicBezTo>
                        <a:pt x="251224" y="395891"/>
                        <a:pt x="223566" y="396783"/>
                        <a:pt x="260411" y="396783"/>
                      </a:cubicBezTo>
                      <a:cubicBezTo>
                        <a:pt x="277627" y="310701"/>
                        <a:pt x="274058" y="351741"/>
                        <a:pt x="274058" y="273954"/>
                      </a:cubicBezTo>
                      <a:lnTo>
                        <a:pt x="219467" y="178419"/>
                      </a:lnTo>
                      <a:lnTo>
                        <a:pt x="219467" y="178419"/>
                      </a:lnTo>
                      <a:lnTo>
                        <a:pt x="151228" y="14646"/>
                      </a:lnTo>
                      <a:close/>
                    </a:path>
                  </a:pathLst>
                </a:cu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4" name="Freeform 43"/>
              <p:cNvSpPr/>
              <p:nvPr/>
            </p:nvSpPr>
            <p:spPr>
              <a:xfrm rot="2574663">
                <a:off x="4714876" y="2857496"/>
                <a:ext cx="277627" cy="410431"/>
              </a:xfrm>
              <a:custGeom>
                <a:avLst/>
                <a:gdLst>
                  <a:gd name="connsiteX0" fmla="*/ 151228 w 277627"/>
                  <a:gd name="connsiteY0" fmla="*/ 14646 h 410431"/>
                  <a:gd name="connsiteX1" fmla="*/ 28399 w 277627"/>
                  <a:gd name="connsiteY1" fmla="*/ 55589 h 410431"/>
                  <a:gd name="connsiteX2" fmla="*/ 28399 w 277627"/>
                  <a:gd name="connsiteY2" fmla="*/ 55589 h 410431"/>
                  <a:gd name="connsiteX3" fmla="*/ 1103 w 277627"/>
                  <a:gd name="connsiteY3" fmla="*/ 192067 h 410431"/>
                  <a:gd name="connsiteX4" fmla="*/ 14751 w 277627"/>
                  <a:gd name="connsiteY4" fmla="*/ 233010 h 410431"/>
                  <a:gd name="connsiteX5" fmla="*/ 14751 w 277627"/>
                  <a:gd name="connsiteY5" fmla="*/ 246658 h 410431"/>
                  <a:gd name="connsiteX6" fmla="*/ 82990 w 277627"/>
                  <a:gd name="connsiteY6" fmla="*/ 273954 h 410431"/>
                  <a:gd name="connsiteX7" fmla="*/ 123933 w 277627"/>
                  <a:gd name="connsiteY7" fmla="*/ 287601 h 410431"/>
                  <a:gd name="connsiteX8" fmla="*/ 178524 w 277627"/>
                  <a:gd name="connsiteY8" fmla="*/ 410431 h 410431"/>
                  <a:gd name="connsiteX9" fmla="*/ 260411 w 277627"/>
                  <a:gd name="connsiteY9" fmla="*/ 396783 h 410431"/>
                  <a:gd name="connsiteX10" fmla="*/ 274058 w 277627"/>
                  <a:gd name="connsiteY10" fmla="*/ 273954 h 410431"/>
                  <a:gd name="connsiteX11" fmla="*/ 219467 w 277627"/>
                  <a:gd name="connsiteY11" fmla="*/ 178419 h 410431"/>
                  <a:gd name="connsiteX12" fmla="*/ 219467 w 277627"/>
                  <a:gd name="connsiteY12" fmla="*/ 178419 h 410431"/>
                  <a:gd name="connsiteX13" fmla="*/ 151228 w 277627"/>
                  <a:gd name="connsiteY13" fmla="*/ 14646 h 410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77627" h="410431">
                    <a:moveTo>
                      <a:pt x="151228" y="14646"/>
                    </a:moveTo>
                    <a:cubicBezTo>
                      <a:pt x="23958" y="42929"/>
                      <a:pt x="28399" y="0"/>
                      <a:pt x="28399" y="55589"/>
                    </a:cubicBezTo>
                    <a:lnTo>
                      <a:pt x="28399" y="55589"/>
                    </a:lnTo>
                    <a:cubicBezTo>
                      <a:pt x="19300" y="101082"/>
                      <a:pt x="4661" y="145810"/>
                      <a:pt x="1103" y="192067"/>
                    </a:cubicBezTo>
                    <a:cubicBezTo>
                      <a:pt x="0" y="206411"/>
                      <a:pt x="11262" y="219054"/>
                      <a:pt x="14751" y="233010"/>
                    </a:cubicBezTo>
                    <a:cubicBezTo>
                      <a:pt x="15854" y="237423"/>
                      <a:pt x="14751" y="242109"/>
                      <a:pt x="14751" y="246658"/>
                    </a:cubicBezTo>
                    <a:cubicBezTo>
                      <a:pt x="37497" y="255757"/>
                      <a:pt x="60051" y="265352"/>
                      <a:pt x="82990" y="273954"/>
                    </a:cubicBezTo>
                    <a:cubicBezTo>
                      <a:pt x="96460" y="279005"/>
                      <a:pt x="123933" y="287601"/>
                      <a:pt x="123933" y="287601"/>
                    </a:cubicBezTo>
                    <a:lnTo>
                      <a:pt x="178524" y="410431"/>
                    </a:lnTo>
                    <a:cubicBezTo>
                      <a:pt x="251224" y="395891"/>
                      <a:pt x="223566" y="396783"/>
                      <a:pt x="260411" y="396783"/>
                    </a:cubicBezTo>
                    <a:cubicBezTo>
                      <a:pt x="277627" y="310701"/>
                      <a:pt x="274058" y="351741"/>
                      <a:pt x="274058" y="273954"/>
                    </a:cubicBezTo>
                    <a:lnTo>
                      <a:pt x="219467" y="178419"/>
                    </a:lnTo>
                    <a:lnTo>
                      <a:pt x="219467" y="178419"/>
                    </a:lnTo>
                    <a:lnTo>
                      <a:pt x="151228" y="14646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2" name="Freeform 41"/>
            <p:cNvSpPr/>
            <p:nvPr/>
          </p:nvSpPr>
          <p:spPr>
            <a:xfrm rot="4801918">
              <a:off x="6072198" y="3643314"/>
              <a:ext cx="363884" cy="453151"/>
            </a:xfrm>
            <a:custGeom>
              <a:avLst/>
              <a:gdLst>
                <a:gd name="connsiteX0" fmla="*/ 131872 w 363884"/>
                <a:gd name="connsiteY0" fmla="*/ 27548 h 453151"/>
                <a:gd name="connsiteX1" fmla="*/ 9043 w 363884"/>
                <a:gd name="connsiteY1" fmla="*/ 68491 h 453151"/>
                <a:gd name="connsiteX2" fmla="*/ 9043 w 363884"/>
                <a:gd name="connsiteY2" fmla="*/ 232264 h 453151"/>
                <a:gd name="connsiteX3" fmla="*/ 36338 w 363884"/>
                <a:gd name="connsiteY3" fmla="*/ 382389 h 453151"/>
                <a:gd name="connsiteX4" fmla="*/ 49986 w 363884"/>
                <a:gd name="connsiteY4" fmla="*/ 423333 h 453151"/>
                <a:gd name="connsiteX5" fmla="*/ 104577 w 363884"/>
                <a:gd name="connsiteY5" fmla="*/ 450628 h 453151"/>
                <a:gd name="connsiteX6" fmla="*/ 254702 w 363884"/>
                <a:gd name="connsiteY6" fmla="*/ 450628 h 453151"/>
                <a:gd name="connsiteX7" fmla="*/ 363884 w 363884"/>
                <a:gd name="connsiteY7" fmla="*/ 423333 h 453151"/>
                <a:gd name="connsiteX8" fmla="*/ 295646 w 363884"/>
                <a:gd name="connsiteY8" fmla="*/ 218616 h 453151"/>
                <a:gd name="connsiteX9" fmla="*/ 268350 w 363884"/>
                <a:gd name="connsiteY9" fmla="*/ 164025 h 453151"/>
                <a:gd name="connsiteX10" fmla="*/ 241055 w 363884"/>
                <a:gd name="connsiteY10" fmla="*/ 95786 h 453151"/>
                <a:gd name="connsiteX11" fmla="*/ 131872 w 363884"/>
                <a:gd name="connsiteY11" fmla="*/ 27548 h 453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3884" h="453151">
                  <a:moveTo>
                    <a:pt x="131872" y="27548"/>
                  </a:moveTo>
                  <a:cubicBezTo>
                    <a:pt x="0" y="42200"/>
                    <a:pt x="9043" y="0"/>
                    <a:pt x="9043" y="68491"/>
                  </a:cubicBezTo>
                  <a:lnTo>
                    <a:pt x="9043" y="232264"/>
                  </a:lnTo>
                  <a:cubicBezTo>
                    <a:pt x="18141" y="282306"/>
                    <a:pt x="25681" y="332656"/>
                    <a:pt x="36338" y="382389"/>
                  </a:cubicBezTo>
                  <a:cubicBezTo>
                    <a:pt x="39352" y="396456"/>
                    <a:pt x="40999" y="412099"/>
                    <a:pt x="49986" y="423333"/>
                  </a:cubicBezTo>
                  <a:cubicBezTo>
                    <a:pt x="73841" y="453151"/>
                    <a:pt x="80316" y="450628"/>
                    <a:pt x="104577" y="450628"/>
                  </a:cubicBezTo>
                  <a:lnTo>
                    <a:pt x="254702" y="450628"/>
                  </a:lnTo>
                  <a:cubicBezTo>
                    <a:pt x="345220" y="420456"/>
                    <a:pt x="307817" y="423333"/>
                    <a:pt x="363884" y="423333"/>
                  </a:cubicBezTo>
                  <a:cubicBezTo>
                    <a:pt x="341138" y="355094"/>
                    <a:pt x="321717" y="285655"/>
                    <a:pt x="295646" y="218616"/>
                  </a:cubicBezTo>
                  <a:cubicBezTo>
                    <a:pt x="265826" y="141937"/>
                    <a:pt x="268350" y="202937"/>
                    <a:pt x="268350" y="164025"/>
                  </a:cubicBezTo>
                  <a:lnTo>
                    <a:pt x="241055" y="95786"/>
                  </a:lnTo>
                  <a:lnTo>
                    <a:pt x="131872" y="27548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301752" y="457200"/>
            <a:ext cx="8686800" cy="841248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4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200" i="1" cap="all" dirty="0" smtClean="0">
                <a:effectLst>
                  <a:reflection blurRad="12700" stA="48000" endA="300" endPos="55000" dir="5400000" sy="-90000" algn="bl"/>
                </a:effectLst>
              </a:rPr>
              <a:t>Primer </a:t>
            </a:r>
            <a:r>
              <a:rPr lang="en-US" sz="3200" i="1" cap="all" dirty="0" err="1" smtClean="0">
                <a:effectLst>
                  <a:reflection blurRad="12700" stA="48000" endA="300" endPos="55000" dir="5400000" sy="-90000" algn="bl"/>
                </a:effectLst>
              </a:rPr>
              <a:t>za</a:t>
            </a:r>
            <a:r>
              <a:rPr lang="en-US" sz="3200" i="1" cap="all" dirty="0" smtClean="0">
                <a:effectLst>
                  <a:reflection blurRad="12700" stA="48000" endA="300" endPos="55000" dir="5400000" sy="-90000" algn="bl"/>
                </a:effectLst>
              </a:rPr>
              <a:t> </a:t>
            </a:r>
            <a:r>
              <a:rPr lang="en-US" sz="3200" i="1" cap="all" dirty="0" err="1" smtClean="0">
                <a:effectLst>
                  <a:reflection blurRad="12700" stA="48000" endA="300" endPos="55000" dir="5400000" sy="-90000" algn="bl"/>
                </a:effectLst>
              </a:rPr>
              <a:t>područje</a:t>
            </a:r>
            <a:r>
              <a:rPr lang="en-US" sz="3200" i="1" cap="all" dirty="0" smtClean="0">
                <a:effectLst>
                  <a:reflection blurRad="12700" stA="48000" endA="300" endPos="55000" dir="5400000" sy="-90000" algn="bl"/>
                </a:effectLst>
              </a:rPr>
              <a:t> </a:t>
            </a:r>
            <a:r>
              <a:rPr lang="en-US" sz="3200" i="1" cap="all" dirty="0" err="1" smtClean="0">
                <a:effectLst>
                  <a:reflection blurRad="12700" stA="48000" endA="300" endPos="55000" dir="5400000" sy="-90000" algn="bl"/>
                </a:effectLst>
              </a:rPr>
              <a:t>Beograda</a:t>
            </a:r>
            <a:endParaRPr lang="en-US" sz="3200" dirty="0"/>
          </a:p>
        </p:txBody>
      </p:sp>
      <p:sp>
        <p:nvSpPr>
          <p:cNvPr id="28" name="Content Placeholder 2"/>
          <p:cNvSpPr>
            <a:spLocks noGrp="1"/>
          </p:cNvSpPr>
          <p:nvPr>
            <p:ph idx="1"/>
          </p:nvPr>
        </p:nvSpPr>
        <p:spPr>
          <a:xfrm>
            <a:off x="450000" y="1440000"/>
            <a:ext cx="8640000" cy="4320000"/>
          </a:xfrm>
        </p:spPr>
        <p:txBody>
          <a:bodyPr>
            <a:normAutofit/>
          </a:bodyPr>
          <a:lstStyle/>
          <a:p>
            <a:r>
              <a:rPr lang="sr-Latn-RS" dirty="0" smtClean="0"/>
              <a:t>Metodologija modelovanja</a:t>
            </a:r>
            <a:endParaRPr lang="sr-Latn-RS" dirty="0"/>
          </a:p>
          <a:p>
            <a:pPr marL="450000" lvl="1" indent="-252000">
              <a:buClr>
                <a:srgbClr val="006699"/>
              </a:buClr>
              <a:buSzPct val="100000"/>
            </a:pPr>
            <a:r>
              <a:rPr lang="sr-Latn-RS" dirty="0" smtClean="0">
                <a:latin typeface="+mn-lt"/>
              </a:rPr>
              <a:t>Princip mašinskog učenja</a:t>
            </a:r>
          </a:p>
        </p:txBody>
      </p:sp>
      <p:sp>
        <p:nvSpPr>
          <p:cNvPr id="30" name="Slide Number Placeholder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D4338-65C5-496E-BC55-0AE548EBFE85}" type="slidenum">
              <a:rPr lang="en-US" smtClean="0"/>
              <a:pPr/>
              <a:t>22</a:t>
            </a:fld>
            <a:r>
              <a:rPr lang="sr-Latn-RS" smtClean="0"/>
              <a:t>/31</a:t>
            </a:r>
            <a:endParaRPr 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5" grpId="0" animBg="1"/>
      <p:bldP spid="31" grpId="0" animBg="1"/>
      <p:bldP spid="37" grpId="0" animBg="1"/>
      <p:bldP spid="38" grpId="0" animBg="1"/>
      <p:bldP spid="3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 bwMode="auto">
          <a:xfrm>
            <a:off x="0" y="4442460"/>
            <a:ext cx="9044940" cy="2415540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5" name="Freeform 4"/>
          <p:cNvSpPr>
            <a:spLocks noChangeAspect="1"/>
          </p:cNvSpPr>
          <p:nvPr/>
        </p:nvSpPr>
        <p:spPr>
          <a:xfrm>
            <a:off x="1467151" y="3000372"/>
            <a:ext cx="3176287" cy="2992607"/>
          </a:xfrm>
          <a:custGeom>
            <a:avLst/>
            <a:gdLst>
              <a:gd name="connsiteX0" fmla="*/ 1750982 w 4840057"/>
              <a:gd name="connsiteY0" fmla="*/ 0 h 4560163"/>
              <a:gd name="connsiteX1" fmla="*/ 1682744 w 4840057"/>
              <a:gd name="connsiteY1" fmla="*/ 81886 h 4560163"/>
              <a:gd name="connsiteX2" fmla="*/ 1532618 w 4840057"/>
              <a:gd name="connsiteY2" fmla="*/ 286603 h 4560163"/>
              <a:gd name="connsiteX3" fmla="*/ 1518970 w 4840057"/>
              <a:gd name="connsiteY3" fmla="*/ 382137 h 4560163"/>
              <a:gd name="connsiteX4" fmla="*/ 1368845 w 4840057"/>
              <a:gd name="connsiteY4" fmla="*/ 450376 h 4560163"/>
              <a:gd name="connsiteX5" fmla="*/ 1355197 w 4840057"/>
              <a:gd name="connsiteY5" fmla="*/ 450376 h 4560163"/>
              <a:gd name="connsiteX6" fmla="*/ 1300606 w 4840057"/>
              <a:gd name="connsiteY6" fmla="*/ 545910 h 4560163"/>
              <a:gd name="connsiteX7" fmla="*/ 1205072 w 4840057"/>
              <a:gd name="connsiteY7" fmla="*/ 696035 h 4560163"/>
              <a:gd name="connsiteX8" fmla="*/ 1123185 w 4840057"/>
              <a:gd name="connsiteY8" fmla="*/ 764274 h 4560163"/>
              <a:gd name="connsiteX9" fmla="*/ 1082242 w 4840057"/>
              <a:gd name="connsiteY9" fmla="*/ 777922 h 4560163"/>
              <a:gd name="connsiteX10" fmla="*/ 1082242 w 4840057"/>
              <a:gd name="connsiteY10" fmla="*/ 777922 h 4560163"/>
              <a:gd name="connsiteX11" fmla="*/ 863878 w 4840057"/>
              <a:gd name="connsiteY11" fmla="*/ 818865 h 4560163"/>
              <a:gd name="connsiteX12" fmla="*/ 795639 w 4840057"/>
              <a:gd name="connsiteY12" fmla="*/ 941695 h 4560163"/>
              <a:gd name="connsiteX13" fmla="*/ 672809 w 4840057"/>
              <a:gd name="connsiteY13" fmla="*/ 1078173 h 4560163"/>
              <a:gd name="connsiteX14" fmla="*/ 590923 w 4840057"/>
              <a:gd name="connsiteY14" fmla="*/ 1296537 h 4560163"/>
              <a:gd name="connsiteX15" fmla="*/ 563627 w 4840057"/>
              <a:gd name="connsiteY15" fmla="*/ 1419367 h 4560163"/>
              <a:gd name="connsiteX16" fmla="*/ 590923 w 4840057"/>
              <a:gd name="connsiteY16" fmla="*/ 1528549 h 4560163"/>
              <a:gd name="connsiteX17" fmla="*/ 727400 w 4840057"/>
              <a:gd name="connsiteY17" fmla="*/ 1596788 h 4560163"/>
              <a:gd name="connsiteX18" fmla="*/ 713753 w 4840057"/>
              <a:gd name="connsiteY18" fmla="*/ 1678674 h 4560163"/>
              <a:gd name="connsiteX19" fmla="*/ 590923 w 4840057"/>
              <a:gd name="connsiteY19" fmla="*/ 1746913 h 4560163"/>
              <a:gd name="connsiteX20" fmla="*/ 549979 w 4840057"/>
              <a:gd name="connsiteY20" fmla="*/ 1746913 h 4560163"/>
              <a:gd name="connsiteX21" fmla="*/ 386206 w 4840057"/>
              <a:gd name="connsiteY21" fmla="*/ 1815152 h 4560163"/>
              <a:gd name="connsiteX22" fmla="*/ 331615 w 4840057"/>
              <a:gd name="connsiteY22" fmla="*/ 1842447 h 4560163"/>
              <a:gd name="connsiteX23" fmla="*/ 208785 w 4840057"/>
              <a:gd name="connsiteY23" fmla="*/ 1951629 h 4560163"/>
              <a:gd name="connsiteX24" fmla="*/ 181490 w 4840057"/>
              <a:gd name="connsiteY24" fmla="*/ 1992573 h 4560163"/>
              <a:gd name="connsiteX25" fmla="*/ 167842 w 4840057"/>
              <a:gd name="connsiteY25" fmla="*/ 2006220 h 4560163"/>
              <a:gd name="connsiteX26" fmla="*/ 113251 w 4840057"/>
              <a:gd name="connsiteY26" fmla="*/ 2074459 h 4560163"/>
              <a:gd name="connsiteX27" fmla="*/ 99603 w 4840057"/>
              <a:gd name="connsiteY27" fmla="*/ 2115403 h 4560163"/>
              <a:gd name="connsiteX28" fmla="*/ 85956 w 4840057"/>
              <a:gd name="connsiteY28" fmla="*/ 2115403 h 4560163"/>
              <a:gd name="connsiteX29" fmla="*/ 45012 w 4840057"/>
              <a:gd name="connsiteY29" fmla="*/ 2156346 h 4560163"/>
              <a:gd name="connsiteX30" fmla="*/ 4069 w 4840057"/>
              <a:gd name="connsiteY30" fmla="*/ 2265528 h 4560163"/>
              <a:gd name="connsiteX31" fmla="*/ 45012 w 4840057"/>
              <a:gd name="connsiteY31" fmla="*/ 2415653 h 4560163"/>
              <a:gd name="connsiteX32" fmla="*/ 113251 w 4840057"/>
              <a:gd name="connsiteY32" fmla="*/ 2470244 h 4560163"/>
              <a:gd name="connsiteX33" fmla="*/ 181490 w 4840057"/>
              <a:gd name="connsiteY33" fmla="*/ 2552131 h 4560163"/>
              <a:gd name="connsiteX34" fmla="*/ 208785 w 4840057"/>
              <a:gd name="connsiteY34" fmla="*/ 2593074 h 4560163"/>
              <a:gd name="connsiteX35" fmla="*/ 249729 w 4840057"/>
              <a:gd name="connsiteY35" fmla="*/ 2593074 h 4560163"/>
              <a:gd name="connsiteX36" fmla="*/ 304320 w 4840057"/>
              <a:gd name="connsiteY36" fmla="*/ 2634017 h 4560163"/>
              <a:gd name="connsiteX37" fmla="*/ 331615 w 4840057"/>
              <a:gd name="connsiteY37" fmla="*/ 2674961 h 4560163"/>
              <a:gd name="connsiteX38" fmla="*/ 345263 w 4840057"/>
              <a:gd name="connsiteY38" fmla="*/ 2674961 h 4560163"/>
              <a:gd name="connsiteX39" fmla="*/ 440797 w 4840057"/>
              <a:gd name="connsiteY39" fmla="*/ 2743200 h 4560163"/>
              <a:gd name="connsiteX40" fmla="*/ 481741 w 4840057"/>
              <a:gd name="connsiteY40" fmla="*/ 2756847 h 4560163"/>
              <a:gd name="connsiteX41" fmla="*/ 577275 w 4840057"/>
              <a:gd name="connsiteY41" fmla="*/ 2784143 h 4560163"/>
              <a:gd name="connsiteX42" fmla="*/ 700105 w 4840057"/>
              <a:gd name="connsiteY42" fmla="*/ 2852382 h 4560163"/>
              <a:gd name="connsiteX43" fmla="*/ 741048 w 4840057"/>
              <a:gd name="connsiteY43" fmla="*/ 2920620 h 4560163"/>
              <a:gd name="connsiteX44" fmla="*/ 795639 w 4840057"/>
              <a:gd name="connsiteY44" fmla="*/ 3002507 h 4560163"/>
              <a:gd name="connsiteX45" fmla="*/ 904821 w 4840057"/>
              <a:gd name="connsiteY45" fmla="*/ 3070746 h 4560163"/>
              <a:gd name="connsiteX46" fmla="*/ 904821 w 4840057"/>
              <a:gd name="connsiteY46" fmla="*/ 3070746 h 4560163"/>
              <a:gd name="connsiteX47" fmla="*/ 877526 w 4840057"/>
              <a:gd name="connsiteY47" fmla="*/ 3289110 h 4560163"/>
              <a:gd name="connsiteX48" fmla="*/ 891173 w 4840057"/>
              <a:gd name="connsiteY48" fmla="*/ 3452883 h 4560163"/>
              <a:gd name="connsiteX49" fmla="*/ 904821 w 4840057"/>
              <a:gd name="connsiteY49" fmla="*/ 3589361 h 4560163"/>
              <a:gd name="connsiteX50" fmla="*/ 891173 w 4840057"/>
              <a:gd name="connsiteY50" fmla="*/ 3712191 h 4560163"/>
              <a:gd name="connsiteX51" fmla="*/ 891173 w 4840057"/>
              <a:gd name="connsiteY51" fmla="*/ 4012441 h 4560163"/>
              <a:gd name="connsiteX52" fmla="*/ 959412 w 4840057"/>
              <a:gd name="connsiteY52" fmla="*/ 4230806 h 4560163"/>
              <a:gd name="connsiteX53" fmla="*/ 1041299 w 4840057"/>
              <a:gd name="connsiteY53" fmla="*/ 4312692 h 4560163"/>
              <a:gd name="connsiteX54" fmla="*/ 1082242 w 4840057"/>
              <a:gd name="connsiteY54" fmla="*/ 4353635 h 4560163"/>
              <a:gd name="connsiteX55" fmla="*/ 1177776 w 4840057"/>
              <a:gd name="connsiteY55" fmla="*/ 4449170 h 4560163"/>
              <a:gd name="connsiteX56" fmla="*/ 1341550 w 4840057"/>
              <a:gd name="connsiteY56" fmla="*/ 4476465 h 4560163"/>
              <a:gd name="connsiteX57" fmla="*/ 1437084 w 4840057"/>
              <a:gd name="connsiteY57" fmla="*/ 4544704 h 4560163"/>
              <a:gd name="connsiteX58" fmla="*/ 1628153 w 4840057"/>
              <a:gd name="connsiteY58" fmla="*/ 4558352 h 4560163"/>
              <a:gd name="connsiteX59" fmla="*/ 1750982 w 4840057"/>
              <a:gd name="connsiteY59" fmla="*/ 4558352 h 4560163"/>
              <a:gd name="connsiteX60" fmla="*/ 1819221 w 4840057"/>
              <a:gd name="connsiteY60" fmla="*/ 4544704 h 4560163"/>
              <a:gd name="connsiteX61" fmla="*/ 1860164 w 4840057"/>
              <a:gd name="connsiteY61" fmla="*/ 4517409 h 4560163"/>
              <a:gd name="connsiteX62" fmla="*/ 1996642 w 4840057"/>
              <a:gd name="connsiteY62" fmla="*/ 4449170 h 4560163"/>
              <a:gd name="connsiteX63" fmla="*/ 2160415 w 4840057"/>
              <a:gd name="connsiteY63" fmla="*/ 4380931 h 4560163"/>
              <a:gd name="connsiteX64" fmla="*/ 2378779 w 4840057"/>
              <a:gd name="connsiteY64" fmla="*/ 4408226 h 4560163"/>
              <a:gd name="connsiteX65" fmla="*/ 2419723 w 4840057"/>
              <a:gd name="connsiteY65" fmla="*/ 4449170 h 4560163"/>
              <a:gd name="connsiteX66" fmla="*/ 2487961 w 4840057"/>
              <a:gd name="connsiteY66" fmla="*/ 4517409 h 4560163"/>
              <a:gd name="connsiteX67" fmla="*/ 2556200 w 4840057"/>
              <a:gd name="connsiteY67" fmla="*/ 4531056 h 4560163"/>
              <a:gd name="connsiteX68" fmla="*/ 2597144 w 4840057"/>
              <a:gd name="connsiteY68" fmla="*/ 4517409 h 4560163"/>
              <a:gd name="connsiteX69" fmla="*/ 2760917 w 4840057"/>
              <a:gd name="connsiteY69" fmla="*/ 4517409 h 4560163"/>
              <a:gd name="connsiteX70" fmla="*/ 2883747 w 4840057"/>
              <a:gd name="connsiteY70" fmla="*/ 4449170 h 4560163"/>
              <a:gd name="connsiteX71" fmla="*/ 3033872 w 4840057"/>
              <a:gd name="connsiteY71" fmla="*/ 4394579 h 4560163"/>
              <a:gd name="connsiteX72" fmla="*/ 3211293 w 4840057"/>
              <a:gd name="connsiteY72" fmla="*/ 4299044 h 4560163"/>
              <a:gd name="connsiteX73" fmla="*/ 3265884 w 4840057"/>
              <a:gd name="connsiteY73" fmla="*/ 4271749 h 4560163"/>
              <a:gd name="connsiteX74" fmla="*/ 3361418 w 4840057"/>
              <a:gd name="connsiteY74" fmla="*/ 4203510 h 4560163"/>
              <a:gd name="connsiteX75" fmla="*/ 3484248 w 4840057"/>
              <a:gd name="connsiteY75" fmla="*/ 4121623 h 4560163"/>
              <a:gd name="connsiteX76" fmla="*/ 3552487 w 4840057"/>
              <a:gd name="connsiteY76" fmla="*/ 4080680 h 4560163"/>
              <a:gd name="connsiteX77" fmla="*/ 3661669 w 4840057"/>
              <a:gd name="connsiteY77" fmla="*/ 4026089 h 4560163"/>
              <a:gd name="connsiteX78" fmla="*/ 3743556 w 4840057"/>
              <a:gd name="connsiteY78" fmla="*/ 4053385 h 4560163"/>
              <a:gd name="connsiteX79" fmla="*/ 3811794 w 4840057"/>
              <a:gd name="connsiteY79" fmla="*/ 4080680 h 4560163"/>
              <a:gd name="connsiteX80" fmla="*/ 3961920 w 4840057"/>
              <a:gd name="connsiteY80" fmla="*/ 4080680 h 4560163"/>
              <a:gd name="connsiteX81" fmla="*/ 4125693 w 4840057"/>
              <a:gd name="connsiteY81" fmla="*/ 4053385 h 4560163"/>
              <a:gd name="connsiteX82" fmla="*/ 4221227 w 4840057"/>
              <a:gd name="connsiteY82" fmla="*/ 3957850 h 4560163"/>
              <a:gd name="connsiteX83" fmla="*/ 4221227 w 4840057"/>
              <a:gd name="connsiteY83" fmla="*/ 3930555 h 4560163"/>
              <a:gd name="connsiteX84" fmla="*/ 4275818 w 4840057"/>
              <a:gd name="connsiteY84" fmla="*/ 3889612 h 4560163"/>
              <a:gd name="connsiteX85" fmla="*/ 4330409 w 4840057"/>
              <a:gd name="connsiteY85" fmla="*/ 3875964 h 4560163"/>
              <a:gd name="connsiteX86" fmla="*/ 4357705 w 4840057"/>
              <a:gd name="connsiteY86" fmla="*/ 3835020 h 4560163"/>
              <a:gd name="connsiteX87" fmla="*/ 4439591 w 4840057"/>
              <a:gd name="connsiteY87" fmla="*/ 3766782 h 4560163"/>
              <a:gd name="connsiteX88" fmla="*/ 4439591 w 4840057"/>
              <a:gd name="connsiteY88" fmla="*/ 3753134 h 4560163"/>
              <a:gd name="connsiteX89" fmla="*/ 4453239 w 4840057"/>
              <a:gd name="connsiteY89" fmla="*/ 3630304 h 4560163"/>
              <a:gd name="connsiteX90" fmla="*/ 4589717 w 4840057"/>
              <a:gd name="connsiteY90" fmla="*/ 3562065 h 4560163"/>
              <a:gd name="connsiteX91" fmla="*/ 4630660 w 4840057"/>
              <a:gd name="connsiteY91" fmla="*/ 3521122 h 4560163"/>
              <a:gd name="connsiteX92" fmla="*/ 4753490 w 4840057"/>
              <a:gd name="connsiteY92" fmla="*/ 3439235 h 4560163"/>
              <a:gd name="connsiteX93" fmla="*/ 4835376 w 4840057"/>
              <a:gd name="connsiteY93" fmla="*/ 3275462 h 4560163"/>
              <a:gd name="connsiteX94" fmla="*/ 4835376 w 4840057"/>
              <a:gd name="connsiteY94" fmla="*/ 2975212 h 4560163"/>
              <a:gd name="connsiteX95" fmla="*/ 4780785 w 4840057"/>
              <a:gd name="connsiteY95" fmla="*/ 2784143 h 4560163"/>
              <a:gd name="connsiteX96" fmla="*/ 4767138 w 4840057"/>
              <a:gd name="connsiteY96" fmla="*/ 2729552 h 4560163"/>
              <a:gd name="connsiteX97" fmla="*/ 4712547 w 4840057"/>
              <a:gd name="connsiteY97" fmla="*/ 2620370 h 4560163"/>
              <a:gd name="connsiteX98" fmla="*/ 4685251 w 4840057"/>
              <a:gd name="connsiteY98" fmla="*/ 2606722 h 4560163"/>
              <a:gd name="connsiteX99" fmla="*/ 4535126 w 4840057"/>
              <a:gd name="connsiteY99" fmla="*/ 2552131 h 4560163"/>
              <a:gd name="connsiteX100" fmla="*/ 4439591 w 4840057"/>
              <a:gd name="connsiteY100" fmla="*/ 2524835 h 4560163"/>
              <a:gd name="connsiteX101" fmla="*/ 4398648 w 4840057"/>
              <a:gd name="connsiteY101" fmla="*/ 2456597 h 4560163"/>
              <a:gd name="connsiteX102" fmla="*/ 4166636 w 4840057"/>
              <a:gd name="connsiteY102" fmla="*/ 2320119 h 4560163"/>
              <a:gd name="connsiteX103" fmla="*/ 4152988 w 4840057"/>
              <a:gd name="connsiteY103" fmla="*/ 2320119 h 4560163"/>
              <a:gd name="connsiteX104" fmla="*/ 4030158 w 4840057"/>
              <a:gd name="connsiteY104" fmla="*/ 2142698 h 4560163"/>
              <a:gd name="connsiteX105" fmla="*/ 3961920 w 4840057"/>
              <a:gd name="connsiteY105" fmla="*/ 2074459 h 4560163"/>
              <a:gd name="connsiteX106" fmla="*/ 3920976 w 4840057"/>
              <a:gd name="connsiteY106" fmla="*/ 2060812 h 4560163"/>
              <a:gd name="connsiteX107" fmla="*/ 3893681 w 4840057"/>
              <a:gd name="connsiteY107" fmla="*/ 2047164 h 4560163"/>
              <a:gd name="connsiteX108" fmla="*/ 3852738 w 4840057"/>
              <a:gd name="connsiteY108" fmla="*/ 1978925 h 4560163"/>
              <a:gd name="connsiteX109" fmla="*/ 3825442 w 4840057"/>
              <a:gd name="connsiteY109" fmla="*/ 1937982 h 4560163"/>
              <a:gd name="connsiteX110" fmla="*/ 3770851 w 4840057"/>
              <a:gd name="connsiteY110" fmla="*/ 1869743 h 4560163"/>
              <a:gd name="connsiteX111" fmla="*/ 3729908 w 4840057"/>
              <a:gd name="connsiteY111" fmla="*/ 1828800 h 4560163"/>
              <a:gd name="connsiteX112" fmla="*/ 3729908 w 4840057"/>
              <a:gd name="connsiteY112" fmla="*/ 1815152 h 4560163"/>
              <a:gd name="connsiteX113" fmla="*/ 3675317 w 4840057"/>
              <a:gd name="connsiteY113" fmla="*/ 1678674 h 4560163"/>
              <a:gd name="connsiteX114" fmla="*/ 3648021 w 4840057"/>
              <a:gd name="connsiteY114" fmla="*/ 1624083 h 4560163"/>
              <a:gd name="connsiteX115" fmla="*/ 3511544 w 4840057"/>
              <a:gd name="connsiteY115" fmla="*/ 1542197 h 4560163"/>
              <a:gd name="connsiteX116" fmla="*/ 3347770 w 4840057"/>
              <a:gd name="connsiteY116" fmla="*/ 1542197 h 4560163"/>
              <a:gd name="connsiteX117" fmla="*/ 3170350 w 4840057"/>
              <a:gd name="connsiteY117" fmla="*/ 1460310 h 4560163"/>
              <a:gd name="connsiteX118" fmla="*/ 3115758 w 4840057"/>
              <a:gd name="connsiteY118" fmla="*/ 1433014 h 4560163"/>
              <a:gd name="connsiteX119" fmla="*/ 3020224 w 4840057"/>
              <a:gd name="connsiteY119" fmla="*/ 1269241 h 4560163"/>
              <a:gd name="connsiteX120" fmla="*/ 2979281 w 4840057"/>
              <a:gd name="connsiteY120" fmla="*/ 1228298 h 4560163"/>
              <a:gd name="connsiteX121" fmla="*/ 2979281 w 4840057"/>
              <a:gd name="connsiteY121" fmla="*/ 1173707 h 4560163"/>
              <a:gd name="connsiteX122" fmla="*/ 2870099 w 4840057"/>
              <a:gd name="connsiteY122" fmla="*/ 1050877 h 4560163"/>
              <a:gd name="connsiteX123" fmla="*/ 2842803 w 4840057"/>
              <a:gd name="connsiteY123" fmla="*/ 1009934 h 4560163"/>
              <a:gd name="connsiteX124" fmla="*/ 2801860 w 4840057"/>
              <a:gd name="connsiteY124" fmla="*/ 887104 h 4560163"/>
              <a:gd name="connsiteX125" fmla="*/ 2706326 w 4840057"/>
              <a:gd name="connsiteY125" fmla="*/ 791570 h 4560163"/>
              <a:gd name="connsiteX126" fmla="*/ 2692678 w 4840057"/>
              <a:gd name="connsiteY126" fmla="*/ 750626 h 4560163"/>
              <a:gd name="connsiteX127" fmla="*/ 2501609 w 4840057"/>
              <a:gd name="connsiteY127" fmla="*/ 600501 h 4560163"/>
              <a:gd name="connsiteX128" fmla="*/ 2406075 w 4840057"/>
              <a:gd name="connsiteY128" fmla="*/ 450376 h 4560163"/>
              <a:gd name="connsiteX129" fmla="*/ 2337836 w 4840057"/>
              <a:gd name="connsiteY129" fmla="*/ 436728 h 4560163"/>
              <a:gd name="connsiteX130" fmla="*/ 2269597 w 4840057"/>
              <a:gd name="connsiteY130" fmla="*/ 313898 h 4560163"/>
              <a:gd name="connsiteX131" fmla="*/ 2228654 w 4840057"/>
              <a:gd name="connsiteY131" fmla="*/ 272955 h 4560163"/>
              <a:gd name="connsiteX132" fmla="*/ 2174063 w 4840057"/>
              <a:gd name="connsiteY132" fmla="*/ 177420 h 4560163"/>
              <a:gd name="connsiteX133" fmla="*/ 2133120 w 4840057"/>
              <a:gd name="connsiteY133" fmla="*/ 191068 h 4560163"/>
              <a:gd name="connsiteX134" fmla="*/ 2105824 w 4840057"/>
              <a:gd name="connsiteY134" fmla="*/ 95534 h 4560163"/>
              <a:gd name="connsiteX135" fmla="*/ 2010290 w 4840057"/>
              <a:gd name="connsiteY135" fmla="*/ 40943 h 4560163"/>
              <a:gd name="connsiteX136" fmla="*/ 1750982 w 4840057"/>
              <a:gd name="connsiteY136" fmla="*/ 0 h 4560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</a:cxnLst>
            <a:rect l="l" t="t" r="r" b="b"/>
            <a:pathLst>
              <a:path w="4840057" h="4560163">
                <a:moveTo>
                  <a:pt x="1750982" y="0"/>
                </a:moveTo>
                <a:lnTo>
                  <a:pt x="1682744" y="81886"/>
                </a:lnTo>
                <a:cubicBezTo>
                  <a:pt x="1506864" y="209798"/>
                  <a:pt x="1532618" y="129191"/>
                  <a:pt x="1532618" y="286603"/>
                </a:cubicBezTo>
                <a:lnTo>
                  <a:pt x="1518970" y="382137"/>
                </a:lnTo>
                <a:cubicBezTo>
                  <a:pt x="1471921" y="405661"/>
                  <a:pt x="1421873" y="437119"/>
                  <a:pt x="1368845" y="450376"/>
                </a:cubicBezTo>
                <a:cubicBezTo>
                  <a:pt x="1364432" y="451479"/>
                  <a:pt x="1359746" y="450376"/>
                  <a:pt x="1355197" y="450376"/>
                </a:cubicBezTo>
                <a:cubicBezTo>
                  <a:pt x="1298082" y="536047"/>
                  <a:pt x="1300606" y="499457"/>
                  <a:pt x="1300606" y="545910"/>
                </a:cubicBezTo>
                <a:cubicBezTo>
                  <a:pt x="1215410" y="687905"/>
                  <a:pt x="1256235" y="644875"/>
                  <a:pt x="1205072" y="696035"/>
                </a:cubicBezTo>
                <a:cubicBezTo>
                  <a:pt x="1177776" y="718781"/>
                  <a:pt x="1152749" y="744565"/>
                  <a:pt x="1123185" y="764274"/>
                </a:cubicBezTo>
                <a:cubicBezTo>
                  <a:pt x="1111215" y="772254"/>
                  <a:pt x="1082242" y="777922"/>
                  <a:pt x="1082242" y="777922"/>
                </a:cubicBezTo>
                <a:lnTo>
                  <a:pt x="1082242" y="777922"/>
                </a:lnTo>
                <a:cubicBezTo>
                  <a:pt x="878339" y="792487"/>
                  <a:pt x="936323" y="746420"/>
                  <a:pt x="863878" y="818865"/>
                </a:cubicBezTo>
                <a:cubicBezTo>
                  <a:pt x="804240" y="923232"/>
                  <a:pt x="825690" y="881595"/>
                  <a:pt x="795639" y="941695"/>
                </a:cubicBezTo>
                <a:cubicBezTo>
                  <a:pt x="682183" y="1069334"/>
                  <a:pt x="725193" y="1025789"/>
                  <a:pt x="672809" y="1078173"/>
                </a:cubicBezTo>
                <a:cubicBezTo>
                  <a:pt x="601149" y="1278821"/>
                  <a:pt x="634813" y="1208751"/>
                  <a:pt x="590923" y="1296537"/>
                </a:cubicBezTo>
                <a:cubicBezTo>
                  <a:pt x="561127" y="1400820"/>
                  <a:pt x="563627" y="1358952"/>
                  <a:pt x="563627" y="1419367"/>
                </a:cubicBezTo>
                <a:cubicBezTo>
                  <a:pt x="578185" y="1521270"/>
                  <a:pt x="554529" y="1492155"/>
                  <a:pt x="590923" y="1528549"/>
                </a:cubicBezTo>
                <a:lnTo>
                  <a:pt x="727400" y="1596788"/>
                </a:lnTo>
                <a:lnTo>
                  <a:pt x="713753" y="1678674"/>
                </a:lnTo>
                <a:cubicBezTo>
                  <a:pt x="674677" y="1704725"/>
                  <a:pt x="638965" y="1738906"/>
                  <a:pt x="590923" y="1746913"/>
                </a:cubicBezTo>
                <a:cubicBezTo>
                  <a:pt x="577461" y="1749157"/>
                  <a:pt x="563627" y="1746913"/>
                  <a:pt x="549979" y="1746913"/>
                </a:cubicBezTo>
                <a:cubicBezTo>
                  <a:pt x="495388" y="1769659"/>
                  <a:pt x="439798" y="1790142"/>
                  <a:pt x="386206" y="1815152"/>
                </a:cubicBezTo>
                <a:cubicBezTo>
                  <a:pt x="322309" y="1844970"/>
                  <a:pt x="366982" y="1842447"/>
                  <a:pt x="331615" y="1842447"/>
                </a:cubicBezTo>
                <a:cubicBezTo>
                  <a:pt x="290672" y="1878841"/>
                  <a:pt x="247520" y="1912893"/>
                  <a:pt x="208785" y="1951629"/>
                </a:cubicBezTo>
                <a:cubicBezTo>
                  <a:pt x="197187" y="1963227"/>
                  <a:pt x="191332" y="1979451"/>
                  <a:pt x="181490" y="1992573"/>
                </a:cubicBezTo>
                <a:cubicBezTo>
                  <a:pt x="177630" y="1997720"/>
                  <a:pt x="172391" y="2001671"/>
                  <a:pt x="167842" y="2006220"/>
                </a:cubicBezTo>
                <a:cubicBezTo>
                  <a:pt x="149645" y="2028966"/>
                  <a:pt x="128690" y="2049757"/>
                  <a:pt x="113251" y="2074459"/>
                </a:cubicBezTo>
                <a:cubicBezTo>
                  <a:pt x="105626" y="2086659"/>
                  <a:pt x="107583" y="2103433"/>
                  <a:pt x="99603" y="2115403"/>
                </a:cubicBezTo>
                <a:cubicBezTo>
                  <a:pt x="97080" y="2119188"/>
                  <a:pt x="90505" y="2115403"/>
                  <a:pt x="85956" y="2115403"/>
                </a:cubicBezTo>
                <a:lnTo>
                  <a:pt x="45012" y="2156346"/>
                </a:lnTo>
                <a:cubicBezTo>
                  <a:pt x="0" y="2246370"/>
                  <a:pt x="4069" y="2207715"/>
                  <a:pt x="4069" y="2265528"/>
                </a:cubicBezTo>
                <a:cubicBezTo>
                  <a:pt x="49804" y="2387489"/>
                  <a:pt x="45012" y="2335841"/>
                  <a:pt x="45012" y="2415653"/>
                </a:cubicBezTo>
                <a:cubicBezTo>
                  <a:pt x="78412" y="2482451"/>
                  <a:pt x="51963" y="2470244"/>
                  <a:pt x="113251" y="2470244"/>
                </a:cubicBezTo>
                <a:cubicBezTo>
                  <a:pt x="135997" y="2497540"/>
                  <a:pt x="159676" y="2524085"/>
                  <a:pt x="181490" y="2552131"/>
                </a:cubicBezTo>
                <a:cubicBezTo>
                  <a:pt x="191560" y="2565078"/>
                  <a:pt x="194720" y="2584635"/>
                  <a:pt x="208785" y="2593074"/>
                </a:cubicBezTo>
                <a:cubicBezTo>
                  <a:pt x="220488" y="2600096"/>
                  <a:pt x="236081" y="2593074"/>
                  <a:pt x="249729" y="2593074"/>
                </a:cubicBezTo>
                <a:cubicBezTo>
                  <a:pt x="267926" y="2606722"/>
                  <a:pt x="288236" y="2617933"/>
                  <a:pt x="304320" y="2634017"/>
                </a:cubicBezTo>
                <a:cubicBezTo>
                  <a:pt x="315918" y="2645616"/>
                  <a:pt x="320017" y="2663362"/>
                  <a:pt x="331615" y="2674961"/>
                </a:cubicBezTo>
                <a:cubicBezTo>
                  <a:pt x="334832" y="2678178"/>
                  <a:pt x="340714" y="2674961"/>
                  <a:pt x="345263" y="2674961"/>
                </a:cubicBezTo>
                <a:cubicBezTo>
                  <a:pt x="377108" y="2697707"/>
                  <a:pt x="407240" y="2723066"/>
                  <a:pt x="440797" y="2743200"/>
                </a:cubicBezTo>
                <a:cubicBezTo>
                  <a:pt x="453133" y="2750602"/>
                  <a:pt x="481741" y="2756847"/>
                  <a:pt x="481741" y="2756847"/>
                </a:cubicBezTo>
                <a:cubicBezTo>
                  <a:pt x="559954" y="2772490"/>
                  <a:pt x="529231" y="2760121"/>
                  <a:pt x="577275" y="2784143"/>
                </a:cubicBezTo>
                <a:cubicBezTo>
                  <a:pt x="692212" y="2841611"/>
                  <a:pt x="657685" y="2809962"/>
                  <a:pt x="700105" y="2852382"/>
                </a:cubicBezTo>
                <a:lnTo>
                  <a:pt x="741048" y="2920620"/>
                </a:lnTo>
                <a:cubicBezTo>
                  <a:pt x="774098" y="2986721"/>
                  <a:pt x="753958" y="2960826"/>
                  <a:pt x="795639" y="3002507"/>
                </a:cubicBezTo>
                <a:cubicBezTo>
                  <a:pt x="885990" y="3062741"/>
                  <a:pt x="848184" y="3042427"/>
                  <a:pt x="904821" y="3070746"/>
                </a:cubicBezTo>
                <a:lnTo>
                  <a:pt x="904821" y="3070746"/>
                </a:lnTo>
                <a:cubicBezTo>
                  <a:pt x="890448" y="3271961"/>
                  <a:pt x="919727" y="3204703"/>
                  <a:pt x="877526" y="3289110"/>
                </a:cubicBezTo>
                <a:cubicBezTo>
                  <a:pt x="891585" y="3443766"/>
                  <a:pt x="891173" y="3388987"/>
                  <a:pt x="891173" y="3452883"/>
                </a:cubicBezTo>
                <a:cubicBezTo>
                  <a:pt x="906751" y="3561928"/>
                  <a:pt x="904821" y="3516249"/>
                  <a:pt x="904821" y="3589361"/>
                </a:cubicBezTo>
                <a:cubicBezTo>
                  <a:pt x="888929" y="3684709"/>
                  <a:pt x="891173" y="3643575"/>
                  <a:pt x="891173" y="3712191"/>
                </a:cubicBezTo>
                <a:lnTo>
                  <a:pt x="891173" y="4012441"/>
                </a:lnTo>
                <a:lnTo>
                  <a:pt x="959412" y="4230806"/>
                </a:lnTo>
                <a:cubicBezTo>
                  <a:pt x="986708" y="4258101"/>
                  <a:pt x="1012448" y="4287046"/>
                  <a:pt x="1041299" y="4312692"/>
                </a:cubicBezTo>
                <a:cubicBezTo>
                  <a:pt x="1086027" y="4352450"/>
                  <a:pt x="1082242" y="4320829"/>
                  <a:pt x="1082242" y="4353635"/>
                </a:cubicBezTo>
                <a:lnTo>
                  <a:pt x="1177776" y="4449170"/>
                </a:lnTo>
                <a:cubicBezTo>
                  <a:pt x="1275582" y="4488292"/>
                  <a:pt x="1221517" y="4476465"/>
                  <a:pt x="1341550" y="4476465"/>
                </a:cubicBezTo>
                <a:cubicBezTo>
                  <a:pt x="1417731" y="4537411"/>
                  <a:pt x="1383734" y="4518029"/>
                  <a:pt x="1437084" y="4544704"/>
                </a:cubicBezTo>
                <a:cubicBezTo>
                  <a:pt x="1591668" y="4560163"/>
                  <a:pt x="1527842" y="4558352"/>
                  <a:pt x="1628153" y="4558352"/>
                </a:cubicBezTo>
                <a:lnTo>
                  <a:pt x="1750982" y="4558352"/>
                </a:lnTo>
                <a:cubicBezTo>
                  <a:pt x="1773728" y="4553803"/>
                  <a:pt x="1797501" y="4552849"/>
                  <a:pt x="1819221" y="4544704"/>
                </a:cubicBezTo>
                <a:cubicBezTo>
                  <a:pt x="1834579" y="4538945"/>
                  <a:pt x="1860164" y="4517409"/>
                  <a:pt x="1860164" y="4517409"/>
                </a:cubicBezTo>
                <a:cubicBezTo>
                  <a:pt x="2020104" y="4473788"/>
                  <a:pt x="2033488" y="4522858"/>
                  <a:pt x="1996642" y="4449170"/>
                </a:cubicBezTo>
                <a:cubicBezTo>
                  <a:pt x="2141258" y="4376862"/>
                  <a:pt x="2082258" y="4380931"/>
                  <a:pt x="2160415" y="4380931"/>
                </a:cubicBezTo>
                <a:cubicBezTo>
                  <a:pt x="2351325" y="4410301"/>
                  <a:pt x="2278000" y="4408226"/>
                  <a:pt x="2378779" y="4408226"/>
                </a:cubicBezTo>
                <a:lnTo>
                  <a:pt x="2419723" y="4449170"/>
                </a:lnTo>
                <a:cubicBezTo>
                  <a:pt x="2466769" y="4511899"/>
                  <a:pt x="2440321" y="4493588"/>
                  <a:pt x="2487961" y="4517409"/>
                </a:cubicBezTo>
                <a:cubicBezTo>
                  <a:pt x="2510707" y="4521958"/>
                  <a:pt x="2533003" y="4531056"/>
                  <a:pt x="2556200" y="4531056"/>
                </a:cubicBezTo>
                <a:cubicBezTo>
                  <a:pt x="2570586" y="4531056"/>
                  <a:pt x="2597144" y="4517409"/>
                  <a:pt x="2597144" y="4517409"/>
                </a:cubicBezTo>
                <a:lnTo>
                  <a:pt x="2760917" y="4517409"/>
                </a:lnTo>
                <a:cubicBezTo>
                  <a:pt x="2815903" y="4425764"/>
                  <a:pt x="2775334" y="4449170"/>
                  <a:pt x="2883747" y="4449170"/>
                </a:cubicBezTo>
                <a:cubicBezTo>
                  <a:pt x="3014890" y="4390884"/>
                  <a:pt x="2961771" y="4394579"/>
                  <a:pt x="3033872" y="4394579"/>
                </a:cubicBezTo>
                <a:cubicBezTo>
                  <a:pt x="3093012" y="4362734"/>
                  <a:pt x="3151215" y="4329083"/>
                  <a:pt x="3211293" y="4299044"/>
                </a:cubicBezTo>
                <a:cubicBezTo>
                  <a:pt x="3274023" y="4267679"/>
                  <a:pt x="3235049" y="4302584"/>
                  <a:pt x="3265884" y="4271749"/>
                </a:cubicBezTo>
                <a:cubicBezTo>
                  <a:pt x="3342066" y="4210803"/>
                  <a:pt x="3308069" y="4230185"/>
                  <a:pt x="3361418" y="4203510"/>
                </a:cubicBezTo>
                <a:cubicBezTo>
                  <a:pt x="3402361" y="4176214"/>
                  <a:pt x="3441743" y="4146417"/>
                  <a:pt x="3484248" y="4121623"/>
                </a:cubicBezTo>
                <a:cubicBezTo>
                  <a:pt x="3569290" y="4072015"/>
                  <a:pt x="3486493" y="4146674"/>
                  <a:pt x="3552487" y="4080680"/>
                </a:cubicBezTo>
                <a:cubicBezTo>
                  <a:pt x="3631383" y="4017563"/>
                  <a:pt x="3591597" y="4026089"/>
                  <a:pt x="3661669" y="4026089"/>
                </a:cubicBezTo>
                <a:cubicBezTo>
                  <a:pt x="3688965" y="4035188"/>
                  <a:pt x="3717264" y="4041700"/>
                  <a:pt x="3743556" y="4053385"/>
                </a:cubicBezTo>
                <a:cubicBezTo>
                  <a:pt x="3816325" y="4085727"/>
                  <a:pt x="3754642" y="4080680"/>
                  <a:pt x="3811794" y="4080680"/>
                </a:cubicBezTo>
                <a:lnTo>
                  <a:pt x="3961920" y="4080680"/>
                </a:lnTo>
                <a:cubicBezTo>
                  <a:pt x="4059725" y="4041558"/>
                  <a:pt x="4005660" y="4053385"/>
                  <a:pt x="4125693" y="4053385"/>
                </a:cubicBezTo>
                <a:cubicBezTo>
                  <a:pt x="4194268" y="4007668"/>
                  <a:pt x="4208292" y="4022524"/>
                  <a:pt x="4221227" y="3957850"/>
                </a:cubicBezTo>
                <a:cubicBezTo>
                  <a:pt x="4223011" y="3948928"/>
                  <a:pt x="4221227" y="3939653"/>
                  <a:pt x="4221227" y="3930555"/>
                </a:cubicBezTo>
                <a:cubicBezTo>
                  <a:pt x="4239424" y="3916907"/>
                  <a:pt x="4255473" y="3899784"/>
                  <a:pt x="4275818" y="3889612"/>
                </a:cubicBezTo>
                <a:cubicBezTo>
                  <a:pt x="4292595" y="3881224"/>
                  <a:pt x="4314802" y="3886369"/>
                  <a:pt x="4330409" y="3875964"/>
                </a:cubicBezTo>
                <a:cubicBezTo>
                  <a:pt x="4344057" y="3866865"/>
                  <a:pt x="4357705" y="3835020"/>
                  <a:pt x="4357705" y="3835020"/>
                </a:cubicBezTo>
                <a:cubicBezTo>
                  <a:pt x="4411016" y="3808365"/>
                  <a:pt x="4413871" y="3818223"/>
                  <a:pt x="4439591" y="3766782"/>
                </a:cubicBezTo>
                <a:cubicBezTo>
                  <a:pt x="4441625" y="3762713"/>
                  <a:pt x="4439591" y="3757683"/>
                  <a:pt x="4439591" y="3753134"/>
                </a:cubicBezTo>
                <a:lnTo>
                  <a:pt x="4453239" y="3630304"/>
                </a:lnTo>
                <a:cubicBezTo>
                  <a:pt x="4498732" y="3607558"/>
                  <a:pt x="4546400" y="3588722"/>
                  <a:pt x="4589717" y="3562065"/>
                </a:cubicBezTo>
                <a:cubicBezTo>
                  <a:pt x="4606155" y="3551950"/>
                  <a:pt x="4630660" y="3521122"/>
                  <a:pt x="4630660" y="3521122"/>
                </a:cubicBezTo>
                <a:lnTo>
                  <a:pt x="4753490" y="3439235"/>
                </a:lnTo>
                <a:cubicBezTo>
                  <a:pt x="4840057" y="3294956"/>
                  <a:pt x="4835376" y="3355811"/>
                  <a:pt x="4835376" y="3275462"/>
                </a:cubicBezTo>
                <a:lnTo>
                  <a:pt x="4835376" y="2975212"/>
                </a:lnTo>
                <a:cubicBezTo>
                  <a:pt x="4817179" y="2911522"/>
                  <a:pt x="4799475" y="2847690"/>
                  <a:pt x="4780785" y="2784143"/>
                </a:cubicBezTo>
                <a:cubicBezTo>
                  <a:pt x="4765699" y="2732851"/>
                  <a:pt x="4767138" y="2759494"/>
                  <a:pt x="4767138" y="2729552"/>
                </a:cubicBezTo>
                <a:cubicBezTo>
                  <a:pt x="4754106" y="2696973"/>
                  <a:pt x="4739802" y="2647625"/>
                  <a:pt x="4712547" y="2620370"/>
                </a:cubicBezTo>
                <a:cubicBezTo>
                  <a:pt x="4705354" y="2613177"/>
                  <a:pt x="4694350" y="2611271"/>
                  <a:pt x="4685251" y="2606722"/>
                </a:cubicBezTo>
                <a:cubicBezTo>
                  <a:pt x="4584438" y="2539514"/>
                  <a:pt x="4636169" y="2552131"/>
                  <a:pt x="4535126" y="2552131"/>
                </a:cubicBezTo>
                <a:cubicBezTo>
                  <a:pt x="4503281" y="2543032"/>
                  <a:pt x="4468542" y="2540919"/>
                  <a:pt x="4439591" y="2524835"/>
                </a:cubicBezTo>
                <a:cubicBezTo>
                  <a:pt x="4428191" y="2518502"/>
                  <a:pt x="4406275" y="2471850"/>
                  <a:pt x="4398648" y="2456597"/>
                </a:cubicBezTo>
                <a:cubicBezTo>
                  <a:pt x="4254247" y="2356627"/>
                  <a:pt x="4278377" y="2342468"/>
                  <a:pt x="4166636" y="2320119"/>
                </a:cubicBezTo>
                <a:cubicBezTo>
                  <a:pt x="4162175" y="2319227"/>
                  <a:pt x="4157537" y="2320119"/>
                  <a:pt x="4152988" y="2320119"/>
                </a:cubicBezTo>
                <a:lnTo>
                  <a:pt x="4030158" y="2142698"/>
                </a:lnTo>
                <a:cubicBezTo>
                  <a:pt x="4007412" y="2119952"/>
                  <a:pt x="3987654" y="2093760"/>
                  <a:pt x="3961920" y="2074459"/>
                </a:cubicBezTo>
                <a:cubicBezTo>
                  <a:pt x="3950411" y="2065827"/>
                  <a:pt x="3934333" y="2066155"/>
                  <a:pt x="3920976" y="2060812"/>
                </a:cubicBezTo>
                <a:cubicBezTo>
                  <a:pt x="3911531" y="2057034"/>
                  <a:pt x="3902779" y="2051713"/>
                  <a:pt x="3893681" y="2047164"/>
                </a:cubicBezTo>
                <a:cubicBezTo>
                  <a:pt x="3880033" y="2024418"/>
                  <a:pt x="3866797" y="2001419"/>
                  <a:pt x="3852738" y="1978925"/>
                </a:cubicBezTo>
                <a:cubicBezTo>
                  <a:pt x="3844045" y="1965016"/>
                  <a:pt x="3825442" y="1937982"/>
                  <a:pt x="3825442" y="1937982"/>
                </a:cubicBezTo>
                <a:cubicBezTo>
                  <a:pt x="3807245" y="1915236"/>
                  <a:pt x="3790033" y="1891665"/>
                  <a:pt x="3770851" y="1869743"/>
                </a:cubicBezTo>
                <a:cubicBezTo>
                  <a:pt x="3758141" y="1855218"/>
                  <a:pt x="3741488" y="1844241"/>
                  <a:pt x="3729908" y="1828800"/>
                </a:cubicBezTo>
                <a:cubicBezTo>
                  <a:pt x="3727178" y="1825161"/>
                  <a:pt x="3729908" y="1819701"/>
                  <a:pt x="3729908" y="1815152"/>
                </a:cubicBezTo>
                <a:cubicBezTo>
                  <a:pt x="3711711" y="1769659"/>
                  <a:pt x="3694618" y="1723709"/>
                  <a:pt x="3675317" y="1678674"/>
                </a:cubicBezTo>
                <a:cubicBezTo>
                  <a:pt x="3667303" y="1659974"/>
                  <a:pt x="3648021" y="1624083"/>
                  <a:pt x="3648021" y="1624083"/>
                </a:cubicBezTo>
                <a:cubicBezTo>
                  <a:pt x="3578289" y="1519486"/>
                  <a:pt x="3626235" y="1542197"/>
                  <a:pt x="3511544" y="1542197"/>
                </a:cubicBezTo>
                <a:lnTo>
                  <a:pt x="3347770" y="1542197"/>
                </a:lnTo>
                <a:cubicBezTo>
                  <a:pt x="3288630" y="1514901"/>
                  <a:pt x="3230579" y="1485110"/>
                  <a:pt x="3170350" y="1460310"/>
                </a:cubicBezTo>
                <a:cubicBezTo>
                  <a:pt x="3111344" y="1436013"/>
                  <a:pt x="3115758" y="1467734"/>
                  <a:pt x="3115758" y="1433014"/>
                </a:cubicBezTo>
                <a:cubicBezTo>
                  <a:pt x="3083913" y="1378423"/>
                  <a:pt x="3055281" y="1321827"/>
                  <a:pt x="3020224" y="1269241"/>
                </a:cubicBezTo>
                <a:cubicBezTo>
                  <a:pt x="3009518" y="1253182"/>
                  <a:pt x="2986884" y="1246038"/>
                  <a:pt x="2979281" y="1228298"/>
                </a:cubicBezTo>
                <a:cubicBezTo>
                  <a:pt x="2972113" y="1211572"/>
                  <a:pt x="2979281" y="1191904"/>
                  <a:pt x="2979281" y="1173707"/>
                </a:cubicBezTo>
                <a:cubicBezTo>
                  <a:pt x="2942887" y="1132764"/>
                  <a:pt x="2905169" y="1092960"/>
                  <a:pt x="2870099" y="1050877"/>
                </a:cubicBezTo>
                <a:cubicBezTo>
                  <a:pt x="2859598" y="1038276"/>
                  <a:pt x="2842803" y="1009934"/>
                  <a:pt x="2842803" y="1009934"/>
                </a:cubicBezTo>
                <a:cubicBezTo>
                  <a:pt x="2795757" y="915840"/>
                  <a:pt x="2801860" y="958564"/>
                  <a:pt x="2801860" y="887104"/>
                </a:cubicBezTo>
                <a:cubicBezTo>
                  <a:pt x="2770015" y="855259"/>
                  <a:pt x="2734459" y="826737"/>
                  <a:pt x="2706326" y="791570"/>
                </a:cubicBezTo>
                <a:cubicBezTo>
                  <a:pt x="2697339" y="780336"/>
                  <a:pt x="2692678" y="750626"/>
                  <a:pt x="2692678" y="750626"/>
                </a:cubicBezTo>
                <a:cubicBezTo>
                  <a:pt x="2506893" y="622007"/>
                  <a:pt x="2547425" y="692133"/>
                  <a:pt x="2501609" y="600501"/>
                </a:cubicBezTo>
                <a:cubicBezTo>
                  <a:pt x="2469764" y="550459"/>
                  <a:pt x="2448017" y="492318"/>
                  <a:pt x="2406075" y="450376"/>
                </a:cubicBezTo>
                <a:cubicBezTo>
                  <a:pt x="2389672" y="433973"/>
                  <a:pt x="2337836" y="436728"/>
                  <a:pt x="2337836" y="436728"/>
                </a:cubicBezTo>
                <a:cubicBezTo>
                  <a:pt x="2315090" y="395785"/>
                  <a:pt x="2295578" y="352869"/>
                  <a:pt x="2269597" y="313898"/>
                </a:cubicBezTo>
                <a:cubicBezTo>
                  <a:pt x="2258891" y="297839"/>
                  <a:pt x="2228654" y="272955"/>
                  <a:pt x="2228654" y="272955"/>
                </a:cubicBezTo>
                <a:cubicBezTo>
                  <a:pt x="2210457" y="241110"/>
                  <a:pt x="2201910" y="201289"/>
                  <a:pt x="2174063" y="177420"/>
                </a:cubicBezTo>
                <a:cubicBezTo>
                  <a:pt x="2163140" y="168058"/>
                  <a:pt x="2133120" y="191068"/>
                  <a:pt x="2133120" y="191068"/>
                </a:cubicBezTo>
                <a:lnTo>
                  <a:pt x="2105824" y="95534"/>
                </a:lnTo>
                <a:lnTo>
                  <a:pt x="2010290" y="40943"/>
                </a:lnTo>
                <a:lnTo>
                  <a:pt x="1750982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5720" y="5072074"/>
            <a:ext cx="928694" cy="367395"/>
          </a:xfrm>
          <a:prstGeom prst="rect">
            <a:avLst/>
          </a:prstGeom>
          <a:solidFill>
            <a:schemeClr val="accen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fontScale="85000" lnSpcReduction="10000"/>
          </a:bodyPr>
          <a:lstStyle/>
          <a:p>
            <a:pPr algn="ctr"/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tr</a:t>
            </a:r>
            <a:r>
              <a:rPr lang="sr-Latn-RS" sz="1600" dirty="0" smtClean="0">
                <a:latin typeface="Arial" pitchFamily="34" charset="0"/>
                <a:cs typeface="Arial" pitchFamily="34" charset="0"/>
              </a:rPr>
              <a:t>e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ni</a:t>
            </a:r>
            <a:r>
              <a:rPr lang="sr-Latn-RS" sz="1600" dirty="0" smtClean="0">
                <a:latin typeface="Arial" pitchFamily="34" charset="0"/>
                <a:cs typeface="Arial" pitchFamily="34" charset="0"/>
              </a:rPr>
              <a:t>ranje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Group 8"/>
          <p:cNvGrpSpPr>
            <a:grpSpLocks noChangeAspect="1"/>
          </p:cNvGrpSpPr>
          <p:nvPr/>
        </p:nvGrpSpPr>
        <p:grpSpPr>
          <a:xfrm>
            <a:off x="2000232" y="3364829"/>
            <a:ext cx="2219271" cy="2489862"/>
            <a:chOff x="4714876" y="1624084"/>
            <a:chExt cx="3381746" cy="3794077"/>
          </a:xfrm>
        </p:grpSpPr>
        <p:sp>
          <p:nvSpPr>
            <p:cNvPr id="10" name="Freeform 9"/>
            <p:cNvSpPr/>
            <p:nvPr/>
          </p:nvSpPr>
          <p:spPr>
            <a:xfrm>
              <a:off x="5334844" y="1624084"/>
              <a:ext cx="260738" cy="368489"/>
            </a:xfrm>
            <a:custGeom>
              <a:avLst/>
              <a:gdLst>
                <a:gd name="connsiteX0" fmla="*/ 151556 w 260738"/>
                <a:gd name="connsiteY0" fmla="*/ 0 h 368489"/>
                <a:gd name="connsiteX1" fmla="*/ 28726 w 260738"/>
                <a:gd name="connsiteY1" fmla="*/ 177420 h 368489"/>
                <a:gd name="connsiteX2" fmla="*/ 1431 w 260738"/>
                <a:gd name="connsiteY2" fmla="*/ 272955 h 368489"/>
                <a:gd name="connsiteX3" fmla="*/ 15078 w 260738"/>
                <a:gd name="connsiteY3" fmla="*/ 313898 h 368489"/>
                <a:gd name="connsiteX4" fmla="*/ 69669 w 260738"/>
                <a:gd name="connsiteY4" fmla="*/ 368489 h 368489"/>
                <a:gd name="connsiteX5" fmla="*/ 137908 w 260738"/>
                <a:gd name="connsiteY5" fmla="*/ 272955 h 368489"/>
                <a:gd name="connsiteX6" fmla="*/ 178852 w 260738"/>
                <a:gd name="connsiteY6" fmla="*/ 259307 h 368489"/>
                <a:gd name="connsiteX7" fmla="*/ 260738 w 260738"/>
                <a:gd name="connsiteY7" fmla="*/ 259307 h 368489"/>
                <a:gd name="connsiteX8" fmla="*/ 260738 w 260738"/>
                <a:gd name="connsiteY8" fmla="*/ 95534 h 368489"/>
                <a:gd name="connsiteX9" fmla="*/ 260738 w 260738"/>
                <a:gd name="connsiteY9" fmla="*/ 95534 h 368489"/>
                <a:gd name="connsiteX10" fmla="*/ 219795 w 260738"/>
                <a:gd name="connsiteY10" fmla="*/ 0 h 368489"/>
                <a:gd name="connsiteX11" fmla="*/ 151556 w 260738"/>
                <a:gd name="connsiteY11" fmla="*/ 0 h 368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0738" h="368489">
                  <a:moveTo>
                    <a:pt x="151556" y="0"/>
                  </a:moveTo>
                  <a:cubicBezTo>
                    <a:pt x="36391" y="158352"/>
                    <a:pt x="70047" y="94781"/>
                    <a:pt x="28726" y="177420"/>
                  </a:cubicBezTo>
                  <a:cubicBezTo>
                    <a:pt x="19628" y="209265"/>
                    <a:pt x="4727" y="240000"/>
                    <a:pt x="1431" y="272955"/>
                  </a:cubicBezTo>
                  <a:cubicBezTo>
                    <a:pt x="0" y="287269"/>
                    <a:pt x="15078" y="313898"/>
                    <a:pt x="15078" y="313898"/>
                  </a:cubicBezTo>
                  <a:lnTo>
                    <a:pt x="69669" y="368489"/>
                  </a:lnTo>
                  <a:cubicBezTo>
                    <a:pt x="92415" y="336644"/>
                    <a:pt x="110236" y="300627"/>
                    <a:pt x="137908" y="272955"/>
                  </a:cubicBezTo>
                  <a:cubicBezTo>
                    <a:pt x="148081" y="262782"/>
                    <a:pt x="178852" y="259307"/>
                    <a:pt x="178852" y="259307"/>
                  </a:cubicBezTo>
                  <a:lnTo>
                    <a:pt x="260738" y="259307"/>
                  </a:lnTo>
                  <a:lnTo>
                    <a:pt x="260738" y="95534"/>
                  </a:lnTo>
                  <a:lnTo>
                    <a:pt x="260738" y="95534"/>
                  </a:lnTo>
                  <a:lnTo>
                    <a:pt x="219795" y="0"/>
                  </a:lnTo>
                  <a:lnTo>
                    <a:pt x="151556" y="0"/>
                  </a:ln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6766617" y="2825087"/>
              <a:ext cx="480344" cy="687774"/>
            </a:xfrm>
            <a:custGeom>
              <a:avLst/>
              <a:gdLst>
                <a:gd name="connsiteX0" fmla="*/ 207389 w 480344"/>
                <a:gd name="connsiteY0" fmla="*/ 0 h 687774"/>
                <a:gd name="connsiteX1" fmla="*/ 166446 w 480344"/>
                <a:gd name="connsiteY1" fmla="*/ 81886 h 687774"/>
                <a:gd name="connsiteX2" fmla="*/ 139150 w 480344"/>
                <a:gd name="connsiteY2" fmla="*/ 150125 h 687774"/>
                <a:gd name="connsiteX3" fmla="*/ 43616 w 480344"/>
                <a:gd name="connsiteY3" fmla="*/ 286603 h 687774"/>
                <a:gd name="connsiteX4" fmla="*/ 2673 w 480344"/>
                <a:gd name="connsiteY4" fmla="*/ 368489 h 687774"/>
                <a:gd name="connsiteX5" fmla="*/ 29968 w 480344"/>
                <a:gd name="connsiteY5" fmla="*/ 477671 h 687774"/>
                <a:gd name="connsiteX6" fmla="*/ 316571 w 480344"/>
                <a:gd name="connsiteY6" fmla="*/ 559558 h 687774"/>
                <a:gd name="connsiteX7" fmla="*/ 330219 w 480344"/>
                <a:gd name="connsiteY7" fmla="*/ 504967 h 687774"/>
                <a:gd name="connsiteX8" fmla="*/ 302923 w 480344"/>
                <a:gd name="connsiteY8" fmla="*/ 136477 h 687774"/>
                <a:gd name="connsiteX9" fmla="*/ 480344 w 480344"/>
                <a:gd name="connsiteY9" fmla="*/ 122829 h 687774"/>
                <a:gd name="connsiteX10" fmla="*/ 439401 w 480344"/>
                <a:gd name="connsiteY10" fmla="*/ 13647 h 687774"/>
                <a:gd name="connsiteX11" fmla="*/ 439401 w 480344"/>
                <a:gd name="connsiteY11" fmla="*/ 13647 h 687774"/>
                <a:gd name="connsiteX12" fmla="*/ 207389 w 480344"/>
                <a:gd name="connsiteY12" fmla="*/ 0 h 687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80344" h="687774">
                  <a:moveTo>
                    <a:pt x="207389" y="0"/>
                  </a:moveTo>
                  <a:cubicBezTo>
                    <a:pt x="193741" y="27295"/>
                    <a:pt x="181267" y="55209"/>
                    <a:pt x="166446" y="81886"/>
                  </a:cubicBezTo>
                  <a:cubicBezTo>
                    <a:pt x="134103" y="140103"/>
                    <a:pt x="139150" y="101044"/>
                    <a:pt x="139150" y="150125"/>
                  </a:cubicBezTo>
                  <a:cubicBezTo>
                    <a:pt x="53695" y="278308"/>
                    <a:pt x="92059" y="238160"/>
                    <a:pt x="43616" y="286603"/>
                  </a:cubicBezTo>
                  <a:cubicBezTo>
                    <a:pt x="29968" y="313898"/>
                    <a:pt x="4847" y="338049"/>
                    <a:pt x="2673" y="368489"/>
                  </a:cubicBezTo>
                  <a:cubicBezTo>
                    <a:pt x="0" y="405908"/>
                    <a:pt x="29968" y="477671"/>
                    <a:pt x="29968" y="477671"/>
                  </a:cubicBezTo>
                  <a:cubicBezTo>
                    <a:pt x="209401" y="562665"/>
                    <a:pt x="252464" y="687774"/>
                    <a:pt x="316571" y="559558"/>
                  </a:cubicBezTo>
                  <a:cubicBezTo>
                    <a:pt x="331658" y="529385"/>
                    <a:pt x="330219" y="528230"/>
                    <a:pt x="330219" y="504967"/>
                  </a:cubicBezTo>
                  <a:cubicBezTo>
                    <a:pt x="302197" y="154703"/>
                    <a:pt x="302923" y="277868"/>
                    <a:pt x="302923" y="136477"/>
                  </a:cubicBezTo>
                  <a:cubicBezTo>
                    <a:pt x="406849" y="115691"/>
                    <a:pt x="347965" y="122829"/>
                    <a:pt x="480344" y="122829"/>
                  </a:cubicBezTo>
                  <a:cubicBezTo>
                    <a:pt x="449832" y="31292"/>
                    <a:pt x="465916" y="66677"/>
                    <a:pt x="439401" y="13647"/>
                  </a:cubicBezTo>
                  <a:lnTo>
                    <a:pt x="439401" y="13647"/>
                  </a:lnTo>
                  <a:lnTo>
                    <a:pt x="207389" y="0"/>
                  </a:ln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4848401" y="4148919"/>
              <a:ext cx="643277" cy="491320"/>
            </a:xfrm>
            <a:custGeom>
              <a:avLst/>
              <a:gdLst>
                <a:gd name="connsiteX0" fmla="*/ 283157 w 643277"/>
                <a:gd name="connsiteY0" fmla="*/ 68239 h 491320"/>
                <a:gd name="connsiteX1" fmla="*/ 160327 w 643277"/>
                <a:gd name="connsiteY1" fmla="*/ 13648 h 491320"/>
                <a:gd name="connsiteX2" fmla="*/ 119384 w 643277"/>
                <a:gd name="connsiteY2" fmla="*/ 0 h 491320"/>
                <a:gd name="connsiteX3" fmla="*/ 119384 w 643277"/>
                <a:gd name="connsiteY3" fmla="*/ 0 h 491320"/>
                <a:gd name="connsiteX4" fmla="*/ 37498 w 643277"/>
                <a:gd name="connsiteY4" fmla="*/ 177421 h 491320"/>
                <a:gd name="connsiteX5" fmla="*/ 37498 w 643277"/>
                <a:gd name="connsiteY5" fmla="*/ 191069 h 491320"/>
                <a:gd name="connsiteX6" fmla="*/ 64793 w 643277"/>
                <a:gd name="connsiteY6" fmla="*/ 218365 h 491320"/>
                <a:gd name="connsiteX7" fmla="*/ 160327 w 643277"/>
                <a:gd name="connsiteY7" fmla="*/ 218365 h 491320"/>
                <a:gd name="connsiteX8" fmla="*/ 201271 w 643277"/>
                <a:gd name="connsiteY8" fmla="*/ 395785 h 491320"/>
                <a:gd name="connsiteX9" fmla="*/ 214918 w 643277"/>
                <a:gd name="connsiteY9" fmla="*/ 477672 h 491320"/>
                <a:gd name="connsiteX10" fmla="*/ 214918 w 643277"/>
                <a:gd name="connsiteY10" fmla="*/ 477672 h 491320"/>
                <a:gd name="connsiteX11" fmla="*/ 269509 w 643277"/>
                <a:gd name="connsiteY11" fmla="*/ 491320 h 491320"/>
                <a:gd name="connsiteX12" fmla="*/ 310453 w 643277"/>
                <a:gd name="connsiteY12" fmla="*/ 477672 h 491320"/>
                <a:gd name="connsiteX13" fmla="*/ 324100 w 643277"/>
                <a:gd name="connsiteY13" fmla="*/ 477672 h 491320"/>
                <a:gd name="connsiteX14" fmla="*/ 542465 w 643277"/>
                <a:gd name="connsiteY14" fmla="*/ 368490 h 491320"/>
                <a:gd name="connsiteX15" fmla="*/ 542465 w 643277"/>
                <a:gd name="connsiteY15" fmla="*/ 368490 h 491320"/>
                <a:gd name="connsiteX16" fmla="*/ 624351 w 643277"/>
                <a:gd name="connsiteY16" fmla="*/ 245660 h 491320"/>
                <a:gd name="connsiteX17" fmla="*/ 556112 w 643277"/>
                <a:gd name="connsiteY17" fmla="*/ 191069 h 491320"/>
                <a:gd name="connsiteX18" fmla="*/ 542465 w 643277"/>
                <a:gd name="connsiteY18" fmla="*/ 191069 h 491320"/>
                <a:gd name="connsiteX19" fmla="*/ 433283 w 643277"/>
                <a:gd name="connsiteY19" fmla="*/ 150126 h 491320"/>
                <a:gd name="connsiteX20" fmla="*/ 378692 w 643277"/>
                <a:gd name="connsiteY20" fmla="*/ 136478 h 491320"/>
                <a:gd name="connsiteX21" fmla="*/ 283157 w 643277"/>
                <a:gd name="connsiteY21" fmla="*/ 68239 h 49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43277" h="491320">
                  <a:moveTo>
                    <a:pt x="283157" y="68239"/>
                  </a:moveTo>
                  <a:cubicBezTo>
                    <a:pt x="242214" y="50042"/>
                    <a:pt x="201685" y="30881"/>
                    <a:pt x="160327" y="13648"/>
                  </a:cubicBezTo>
                  <a:cubicBezTo>
                    <a:pt x="147048" y="8115"/>
                    <a:pt x="119384" y="0"/>
                    <a:pt x="119384" y="0"/>
                  </a:cubicBezTo>
                  <a:lnTo>
                    <a:pt x="119384" y="0"/>
                  </a:lnTo>
                  <a:cubicBezTo>
                    <a:pt x="0" y="119385"/>
                    <a:pt x="19078" y="48481"/>
                    <a:pt x="37498" y="177421"/>
                  </a:cubicBezTo>
                  <a:cubicBezTo>
                    <a:pt x="38141" y="181925"/>
                    <a:pt x="37498" y="186520"/>
                    <a:pt x="37498" y="191069"/>
                  </a:cubicBezTo>
                  <a:lnTo>
                    <a:pt x="64793" y="218365"/>
                  </a:lnTo>
                  <a:lnTo>
                    <a:pt x="160327" y="218365"/>
                  </a:lnTo>
                  <a:cubicBezTo>
                    <a:pt x="173975" y="277505"/>
                    <a:pt x="188767" y="336393"/>
                    <a:pt x="201271" y="395785"/>
                  </a:cubicBezTo>
                  <a:cubicBezTo>
                    <a:pt x="206972" y="422864"/>
                    <a:pt x="214918" y="477672"/>
                    <a:pt x="214918" y="477672"/>
                  </a:cubicBezTo>
                  <a:lnTo>
                    <a:pt x="214918" y="477672"/>
                  </a:lnTo>
                  <a:cubicBezTo>
                    <a:pt x="233115" y="482221"/>
                    <a:pt x="250752" y="491320"/>
                    <a:pt x="269509" y="491320"/>
                  </a:cubicBezTo>
                  <a:cubicBezTo>
                    <a:pt x="283895" y="491320"/>
                    <a:pt x="296496" y="481161"/>
                    <a:pt x="310453" y="477672"/>
                  </a:cubicBezTo>
                  <a:cubicBezTo>
                    <a:pt x="314866" y="476569"/>
                    <a:pt x="319551" y="477672"/>
                    <a:pt x="324100" y="477672"/>
                  </a:cubicBezTo>
                  <a:cubicBezTo>
                    <a:pt x="459018" y="342756"/>
                    <a:pt x="381814" y="368490"/>
                    <a:pt x="542465" y="368490"/>
                  </a:cubicBezTo>
                  <a:lnTo>
                    <a:pt x="542465" y="368490"/>
                  </a:lnTo>
                  <a:cubicBezTo>
                    <a:pt x="643277" y="301282"/>
                    <a:pt x="624351" y="346704"/>
                    <a:pt x="624351" y="245660"/>
                  </a:cubicBezTo>
                  <a:cubicBezTo>
                    <a:pt x="593371" y="199189"/>
                    <a:pt x="608850" y="204254"/>
                    <a:pt x="556112" y="191069"/>
                  </a:cubicBezTo>
                  <a:cubicBezTo>
                    <a:pt x="551699" y="189966"/>
                    <a:pt x="547014" y="191069"/>
                    <a:pt x="542465" y="191069"/>
                  </a:cubicBezTo>
                  <a:lnTo>
                    <a:pt x="433283" y="150126"/>
                  </a:lnTo>
                  <a:cubicBezTo>
                    <a:pt x="391795" y="135039"/>
                    <a:pt x="405533" y="136478"/>
                    <a:pt x="378692" y="136478"/>
                  </a:cubicBezTo>
                  <a:lnTo>
                    <a:pt x="283157" y="68239"/>
                  </a:ln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6187041" y="1883139"/>
              <a:ext cx="363884" cy="453151"/>
            </a:xfrm>
            <a:custGeom>
              <a:avLst/>
              <a:gdLst>
                <a:gd name="connsiteX0" fmla="*/ 131872 w 363884"/>
                <a:gd name="connsiteY0" fmla="*/ 27548 h 453151"/>
                <a:gd name="connsiteX1" fmla="*/ 9043 w 363884"/>
                <a:gd name="connsiteY1" fmla="*/ 68491 h 453151"/>
                <a:gd name="connsiteX2" fmla="*/ 9043 w 363884"/>
                <a:gd name="connsiteY2" fmla="*/ 232264 h 453151"/>
                <a:gd name="connsiteX3" fmla="*/ 36338 w 363884"/>
                <a:gd name="connsiteY3" fmla="*/ 382389 h 453151"/>
                <a:gd name="connsiteX4" fmla="*/ 49986 w 363884"/>
                <a:gd name="connsiteY4" fmla="*/ 423333 h 453151"/>
                <a:gd name="connsiteX5" fmla="*/ 104577 w 363884"/>
                <a:gd name="connsiteY5" fmla="*/ 450628 h 453151"/>
                <a:gd name="connsiteX6" fmla="*/ 254702 w 363884"/>
                <a:gd name="connsiteY6" fmla="*/ 450628 h 453151"/>
                <a:gd name="connsiteX7" fmla="*/ 363884 w 363884"/>
                <a:gd name="connsiteY7" fmla="*/ 423333 h 453151"/>
                <a:gd name="connsiteX8" fmla="*/ 295646 w 363884"/>
                <a:gd name="connsiteY8" fmla="*/ 218616 h 453151"/>
                <a:gd name="connsiteX9" fmla="*/ 268350 w 363884"/>
                <a:gd name="connsiteY9" fmla="*/ 164025 h 453151"/>
                <a:gd name="connsiteX10" fmla="*/ 241055 w 363884"/>
                <a:gd name="connsiteY10" fmla="*/ 95786 h 453151"/>
                <a:gd name="connsiteX11" fmla="*/ 131872 w 363884"/>
                <a:gd name="connsiteY11" fmla="*/ 27548 h 453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3884" h="453151">
                  <a:moveTo>
                    <a:pt x="131872" y="27548"/>
                  </a:moveTo>
                  <a:cubicBezTo>
                    <a:pt x="0" y="42200"/>
                    <a:pt x="9043" y="0"/>
                    <a:pt x="9043" y="68491"/>
                  </a:cubicBezTo>
                  <a:lnTo>
                    <a:pt x="9043" y="232264"/>
                  </a:lnTo>
                  <a:cubicBezTo>
                    <a:pt x="18141" y="282306"/>
                    <a:pt x="25681" y="332656"/>
                    <a:pt x="36338" y="382389"/>
                  </a:cubicBezTo>
                  <a:cubicBezTo>
                    <a:pt x="39352" y="396456"/>
                    <a:pt x="40999" y="412099"/>
                    <a:pt x="49986" y="423333"/>
                  </a:cubicBezTo>
                  <a:cubicBezTo>
                    <a:pt x="73841" y="453151"/>
                    <a:pt x="80316" y="450628"/>
                    <a:pt x="104577" y="450628"/>
                  </a:cubicBezTo>
                  <a:lnTo>
                    <a:pt x="254702" y="450628"/>
                  </a:lnTo>
                  <a:cubicBezTo>
                    <a:pt x="345220" y="420456"/>
                    <a:pt x="307817" y="423333"/>
                    <a:pt x="363884" y="423333"/>
                  </a:cubicBezTo>
                  <a:cubicBezTo>
                    <a:pt x="341138" y="355094"/>
                    <a:pt x="321717" y="285655"/>
                    <a:pt x="295646" y="218616"/>
                  </a:cubicBezTo>
                  <a:cubicBezTo>
                    <a:pt x="265826" y="141937"/>
                    <a:pt x="268350" y="202937"/>
                    <a:pt x="268350" y="164025"/>
                  </a:cubicBezTo>
                  <a:lnTo>
                    <a:pt x="241055" y="95786"/>
                  </a:lnTo>
                  <a:lnTo>
                    <a:pt x="131872" y="27548"/>
                  </a:ln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6222276" y="5007730"/>
              <a:ext cx="277627" cy="410431"/>
            </a:xfrm>
            <a:custGeom>
              <a:avLst/>
              <a:gdLst>
                <a:gd name="connsiteX0" fmla="*/ 151228 w 277627"/>
                <a:gd name="connsiteY0" fmla="*/ 14646 h 410431"/>
                <a:gd name="connsiteX1" fmla="*/ 28399 w 277627"/>
                <a:gd name="connsiteY1" fmla="*/ 55589 h 410431"/>
                <a:gd name="connsiteX2" fmla="*/ 28399 w 277627"/>
                <a:gd name="connsiteY2" fmla="*/ 55589 h 410431"/>
                <a:gd name="connsiteX3" fmla="*/ 1103 w 277627"/>
                <a:gd name="connsiteY3" fmla="*/ 192067 h 410431"/>
                <a:gd name="connsiteX4" fmla="*/ 14751 w 277627"/>
                <a:gd name="connsiteY4" fmla="*/ 233010 h 410431"/>
                <a:gd name="connsiteX5" fmla="*/ 14751 w 277627"/>
                <a:gd name="connsiteY5" fmla="*/ 246658 h 410431"/>
                <a:gd name="connsiteX6" fmla="*/ 82990 w 277627"/>
                <a:gd name="connsiteY6" fmla="*/ 273954 h 410431"/>
                <a:gd name="connsiteX7" fmla="*/ 123933 w 277627"/>
                <a:gd name="connsiteY7" fmla="*/ 287601 h 410431"/>
                <a:gd name="connsiteX8" fmla="*/ 178524 w 277627"/>
                <a:gd name="connsiteY8" fmla="*/ 410431 h 410431"/>
                <a:gd name="connsiteX9" fmla="*/ 260411 w 277627"/>
                <a:gd name="connsiteY9" fmla="*/ 396783 h 410431"/>
                <a:gd name="connsiteX10" fmla="*/ 274058 w 277627"/>
                <a:gd name="connsiteY10" fmla="*/ 273954 h 410431"/>
                <a:gd name="connsiteX11" fmla="*/ 219467 w 277627"/>
                <a:gd name="connsiteY11" fmla="*/ 178419 h 410431"/>
                <a:gd name="connsiteX12" fmla="*/ 219467 w 277627"/>
                <a:gd name="connsiteY12" fmla="*/ 178419 h 410431"/>
                <a:gd name="connsiteX13" fmla="*/ 151228 w 277627"/>
                <a:gd name="connsiteY13" fmla="*/ 14646 h 410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77627" h="410431">
                  <a:moveTo>
                    <a:pt x="151228" y="14646"/>
                  </a:moveTo>
                  <a:cubicBezTo>
                    <a:pt x="23958" y="42929"/>
                    <a:pt x="28399" y="0"/>
                    <a:pt x="28399" y="55589"/>
                  </a:cubicBezTo>
                  <a:lnTo>
                    <a:pt x="28399" y="55589"/>
                  </a:lnTo>
                  <a:cubicBezTo>
                    <a:pt x="19300" y="101082"/>
                    <a:pt x="4661" y="145810"/>
                    <a:pt x="1103" y="192067"/>
                  </a:cubicBezTo>
                  <a:cubicBezTo>
                    <a:pt x="0" y="206411"/>
                    <a:pt x="11262" y="219054"/>
                    <a:pt x="14751" y="233010"/>
                  </a:cubicBezTo>
                  <a:cubicBezTo>
                    <a:pt x="15854" y="237423"/>
                    <a:pt x="14751" y="242109"/>
                    <a:pt x="14751" y="246658"/>
                  </a:cubicBezTo>
                  <a:cubicBezTo>
                    <a:pt x="37497" y="255757"/>
                    <a:pt x="60051" y="265352"/>
                    <a:pt x="82990" y="273954"/>
                  </a:cubicBezTo>
                  <a:cubicBezTo>
                    <a:pt x="96460" y="279005"/>
                    <a:pt x="123933" y="287601"/>
                    <a:pt x="123933" y="287601"/>
                  </a:cubicBezTo>
                  <a:lnTo>
                    <a:pt x="178524" y="410431"/>
                  </a:lnTo>
                  <a:cubicBezTo>
                    <a:pt x="251224" y="395891"/>
                    <a:pt x="223566" y="396783"/>
                    <a:pt x="260411" y="396783"/>
                  </a:cubicBezTo>
                  <a:cubicBezTo>
                    <a:pt x="277627" y="310701"/>
                    <a:pt x="274058" y="351741"/>
                    <a:pt x="274058" y="273954"/>
                  </a:cubicBezTo>
                  <a:lnTo>
                    <a:pt x="219467" y="178419"/>
                  </a:lnTo>
                  <a:lnTo>
                    <a:pt x="219467" y="178419"/>
                  </a:lnTo>
                  <a:lnTo>
                    <a:pt x="151228" y="14646"/>
                  </a:ln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 14"/>
            <p:cNvSpPr/>
            <p:nvPr/>
          </p:nvSpPr>
          <p:spPr>
            <a:xfrm rot="7576773">
              <a:off x="7752593" y="3457118"/>
              <a:ext cx="277627" cy="410431"/>
            </a:xfrm>
            <a:custGeom>
              <a:avLst/>
              <a:gdLst>
                <a:gd name="connsiteX0" fmla="*/ 151228 w 277627"/>
                <a:gd name="connsiteY0" fmla="*/ 14646 h 410431"/>
                <a:gd name="connsiteX1" fmla="*/ 28399 w 277627"/>
                <a:gd name="connsiteY1" fmla="*/ 55589 h 410431"/>
                <a:gd name="connsiteX2" fmla="*/ 28399 w 277627"/>
                <a:gd name="connsiteY2" fmla="*/ 55589 h 410431"/>
                <a:gd name="connsiteX3" fmla="*/ 1103 w 277627"/>
                <a:gd name="connsiteY3" fmla="*/ 192067 h 410431"/>
                <a:gd name="connsiteX4" fmla="*/ 14751 w 277627"/>
                <a:gd name="connsiteY4" fmla="*/ 233010 h 410431"/>
                <a:gd name="connsiteX5" fmla="*/ 14751 w 277627"/>
                <a:gd name="connsiteY5" fmla="*/ 246658 h 410431"/>
                <a:gd name="connsiteX6" fmla="*/ 82990 w 277627"/>
                <a:gd name="connsiteY6" fmla="*/ 273954 h 410431"/>
                <a:gd name="connsiteX7" fmla="*/ 123933 w 277627"/>
                <a:gd name="connsiteY7" fmla="*/ 287601 h 410431"/>
                <a:gd name="connsiteX8" fmla="*/ 178524 w 277627"/>
                <a:gd name="connsiteY8" fmla="*/ 410431 h 410431"/>
                <a:gd name="connsiteX9" fmla="*/ 260411 w 277627"/>
                <a:gd name="connsiteY9" fmla="*/ 396783 h 410431"/>
                <a:gd name="connsiteX10" fmla="*/ 274058 w 277627"/>
                <a:gd name="connsiteY10" fmla="*/ 273954 h 410431"/>
                <a:gd name="connsiteX11" fmla="*/ 219467 w 277627"/>
                <a:gd name="connsiteY11" fmla="*/ 178419 h 410431"/>
                <a:gd name="connsiteX12" fmla="*/ 219467 w 277627"/>
                <a:gd name="connsiteY12" fmla="*/ 178419 h 410431"/>
                <a:gd name="connsiteX13" fmla="*/ 151228 w 277627"/>
                <a:gd name="connsiteY13" fmla="*/ 14646 h 410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77627" h="410431">
                  <a:moveTo>
                    <a:pt x="151228" y="14646"/>
                  </a:moveTo>
                  <a:cubicBezTo>
                    <a:pt x="23958" y="42929"/>
                    <a:pt x="28399" y="0"/>
                    <a:pt x="28399" y="55589"/>
                  </a:cubicBezTo>
                  <a:lnTo>
                    <a:pt x="28399" y="55589"/>
                  </a:lnTo>
                  <a:cubicBezTo>
                    <a:pt x="19300" y="101082"/>
                    <a:pt x="4661" y="145810"/>
                    <a:pt x="1103" y="192067"/>
                  </a:cubicBezTo>
                  <a:cubicBezTo>
                    <a:pt x="0" y="206411"/>
                    <a:pt x="11262" y="219054"/>
                    <a:pt x="14751" y="233010"/>
                  </a:cubicBezTo>
                  <a:cubicBezTo>
                    <a:pt x="15854" y="237423"/>
                    <a:pt x="14751" y="242109"/>
                    <a:pt x="14751" y="246658"/>
                  </a:cubicBezTo>
                  <a:cubicBezTo>
                    <a:pt x="37497" y="255757"/>
                    <a:pt x="60051" y="265352"/>
                    <a:pt x="82990" y="273954"/>
                  </a:cubicBezTo>
                  <a:cubicBezTo>
                    <a:pt x="96460" y="279005"/>
                    <a:pt x="123933" y="287601"/>
                    <a:pt x="123933" y="287601"/>
                  </a:cubicBezTo>
                  <a:lnTo>
                    <a:pt x="178524" y="410431"/>
                  </a:lnTo>
                  <a:cubicBezTo>
                    <a:pt x="251224" y="395891"/>
                    <a:pt x="223566" y="396783"/>
                    <a:pt x="260411" y="396783"/>
                  </a:cubicBezTo>
                  <a:cubicBezTo>
                    <a:pt x="277627" y="310701"/>
                    <a:pt x="274058" y="351741"/>
                    <a:pt x="274058" y="273954"/>
                  </a:cubicBezTo>
                  <a:lnTo>
                    <a:pt x="219467" y="178419"/>
                  </a:lnTo>
                  <a:lnTo>
                    <a:pt x="219467" y="178419"/>
                  </a:lnTo>
                  <a:lnTo>
                    <a:pt x="151228" y="14646"/>
                  </a:ln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 15"/>
            <p:cNvSpPr/>
            <p:nvPr/>
          </p:nvSpPr>
          <p:spPr>
            <a:xfrm rot="2574663">
              <a:off x="4714876" y="2857496"/>
              <a:ext cx="277627" cy="410431"/>
            </a:xfrm>
            <a:custGeom>
              <a:avLst/>
              <a:gdLst>
                <a:gd name="connsiteX0" fmla="*/ 151228 w 277627"/>
                <a:gd name="connsiteY0" fmla="*/ 14646 h 410431"/>
                <a:gd name="connsiteX1" fmla="*/ 28399 w 277627"/>
                <a:gd name="connsiteY1" fmla="*/ 55589 h 410431"/>
                <a:gd name="connsiteX2" fmla="*/ 28399 w 277627"/>
                <a:gd name="connsiteY2" fmla="*/ 55589 h 410431"/>
                <a:gd name="connsiteX3" fmla="*/ 1103 w 277627"/>
                <a:gd name="connsiteY3" fmla="*/ 192067 h 410431"/>
                <a:gd name="connsiteX4" fmla="*/ 14751 w 277627"/>
                <a:gd name="connsiteY4" fmla="*/ 233010 h 410431"/>
                <a:gd name="connsiteX5" fmla="*/ 14751 w 277627"/>
                <a:gd name="connsiteY5" fmla="*/ 246658 h 410431"/>
                <a:gd name="connsiteX6" fmla="*/ 82990 w 277627"/>
                <a:gd name="connsiteY6" fmla="*/ 273954 h 410431"/>
                <a:gd name="connsiteX7" fmla="*/ 123933 w 277627"/>
                <a:gd name="connsiteY7" fmla="*/ 287601 h 410431"/>
                <a:gd name="connsiteX8" fmla="*/ 178524 w 277627"/>
                <a:gd name="connsiteY8" fmla="*/ 410431 h 410431"/>
                <a:gd name="connsiteX9" fmla="*/ 260411 w 277627"/>
                <a:gd name="connsiteY9" fmla="*/ 396783 h 410431"/>
                <a:gd name="connsiteX10" fmla="*/ 274058 w 277627"/>
                <a:gd name="connsiteY10" fmla="*/ 273954 h 410431"/>
                <a:gd name="connsiteX11" fmla="*/ 219467 w 277627"/>
                <a:gd name="connsiteY11" fmla="*/ 178419 h 410431"/>
                <a:gd name="connsiteX12" fmla="*/ 219467 w 277627"/>
                <a:gd name="connsiteY12" fmla="*/ 178419 h 410431"/>
                <a:gd name="connsiteX13" fmla="*/ 151228 w 277627"/>
                <a:gd name="connsiteY13" fmla="*/ 14646 h 410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77627" h="410431">
                  <a:moveTo>
                    <a:pt x="151228" y="14646"/>
                  </a:moveTo>
                  <a:cubicBezTo>
                    <a:pt x="23958" y="42929"/>
                    <a:pt x="28399" y="0"/>
                    <a:pt x="28399" y="55589"/>
                  </a:cubicBezTo>
                  <a:lnTo>
                    <a:pt x="28399" y="55589"/>
                  </a:lnTo>
                  <a:cubicBezTo>
                    <a:pt x="19300" y="101082"/>
                    <a:pt x="4661" y="145810"/>
                    <a:pt x="1103" y="192067"/>
                  </a:cubicBezTo>
                  <a:cubicBezTo>
                    <a:pt x="0" y="206411"/>
                    <a:pt x="11262" y="219054"/>
                    <a:pt x="14751" y="233010"/>
                  </a:cubicBezTo>
                  <a:cubicBezTo>
                    <a:pt x="15854" y="237423"/>
                    <a:pt x="14751" y="242109"/>
                    <a:pt x="14751" y="246658"/>
                  </a:cubicBezTo>
                  <a:cubicBezTo>
                    <a:pt x="37497" y="255757"/>
                    <a:pt x="60051" y="265352"/>
                    <a:pt x="82990" y="273954"/>
                  </a:cubicBezTo>
                  <a:cubicBezTo>
                    <a:pt x="96460" y="279005"/>
                    <a:pt x="123933" y="287601"/>
                    <a:pt x="123933" y="287601"/>
                  </a:cubicBezTo>
                  <a:lnTo>
                    <a:pt x="178524" y="410431"/>
                  </a:lnTo>
                  <a:cubicBezTo>
                    <a:pt x="251224" y="395891"/>
                    <a:pt x="223566" y="396783"/>
                    <a:pt x="260411" y="396783"/>
                  </a:cubicBezTo>
                  <a:cubicBezTo>
                    <a:pt x="277627" y="310701"/>
                    <a:pt x="274058" y="351741"/>
                    <a:pt x="274058" y="273954"/>
                  </a:cubicBezTo>
                  <a:lnTo>
                    <a:pt x="219467" y="178419"/>
                  </a:lnTo>
                  <a:lnTo>
                    <a:pt x="219467" y="178419"/>
                  </a:lnTo>
                  <a:lnTo>
                    <a:pt x="151228" y="14646"/>
                  </a:ln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16"/>
            <p:cNvSpPr/>
            <p:nvPr/>
          </p:nvSpPr>
          <p:spPr>
            <a:xfrm rot="4801918">
              <a:off x="6072198" y="3643314"/>
              <a:ext cx="363884" cy="453151"/>
            </a:xfrm>
            <a:custGeom>
              <a:avLst/>
              <a:gdLst>
                <a:gd name="connsiteX0" fmla="*/ 131872 w 363884"/>
                <a:gd name="connsiteY0" fmla="*/ 27548 h 453151"/>
                <a:gd name="connsiteX1" fmla="*/ 9043 w 363884"/>
                <a:gd name="connsiteY1" fmla="*/ 68491 h 453151"/>
                <a:gd name="connsiteX2" fmla="*/ 9043 w 363884"/>
                <a:gd name="connsiteY2" fmla="*/ 232264 h 453151"/>
                <a:gd name="connsiteX3" fmla="*/ 36338 w 363884"/>
                <a:gd name="connsiteY3" fmla="*/ 382389 h 453151"/>
                <a:gd name="connsiteX4" fmla="*/ 49986 w 363884"/>
                <a:gd name="connsiteY4" fmla="*/ 423333 h 453151"/>
                <a:gd name="connsiteX5" fmla="*/ 104577 w 363884"/>
                <a:gd name="connsiteY5" fmla="*/ 450628 h 453151"/>
                <a:gd name="connsiteX6" fmla="*/ 254702 w 363884"/>
                <a:gd name="connsiteY6" fmla="*/ 450628 h 453151"/>
                <a:gd name="connsiteX7" fmla="*/ 363884 w 363884"/>
                <a:gd name="connsiteY7" fmla="*/ 423333 h 453151"/>
                <a:gd name="connsiteX8" fmla="*/ 295646 w 363884"/>
                <a:gd name="connsiteY8" fmla="*/ 218616 h 453151"/>
                <a:gd name="connsiteX9" fmla="*/ 268350 w 363884"/>
                <a:gd name="connsiteY9" fmla="*/ 164025 h 453151"/>
                <a:gd name="connsiteX10" fmla="*/ 241055 w 363884"/>
                <a:gd name="connsiteY10" fmla="*/ 95786 h 453151"/>
                <a:gd name="connsiteX11" fmla="*/ 131872 w 363884"/>
                <a:gd name="connsiteY11" fmla="*/ 27548 h 453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3884" h="453151">
                  <a:moveTo>
                    <a:pt x="131872" y="27548"/>
                  </a:moveTo>
                  <a:cubicBezTo>
                    <a:pt x="0" y="42200"/>
                    <a:pt x="9043" y="0"/>
                    <a:pt x="9043" y="68491"/>
                  </a:cubicBezTo>
                  <a:lnTo>
                    <a:pt x="9043" y="232264"/>
                  </a:lnTo>
                  <a:cubicBezTo>
                    <a:pt x="18141" y="282306"/>
                    <a:pt x="25681" y="332656"/>
                    <a:pt x="36338" y="382389"/>
                  </a:cubicBezTo>
                  <a:cubicBezTo>
                    <a:pt x="39352" y="396456"/>
                    <a:pt x="40999" y="412099"/>
                    <a:pt x="49986" y="423333"/>
                  </a:cubicBezTo>
                  <a:cubicBezTo>
                    <a:pt x="73841" y="453151"/>
                    <a:pt x="80316" y="450628"/>
                    <a:pt x="104577" y="450628"/>
                  </a:cubicBezTo>
                  <a:lnTo>
                    <a:pt x="254702" y="450628"/>
                  </a:lnTo>
                  <a:cubicBezTo>
                    <a:pt x="345220" y="420456"/>
                    <a:pt x="307817" y="423333"/>
                    <a:pt x="363884" y="423333"/>
                  </a:cubicBezTo>
                  <a:cubicBezTo>
                    <a:pt x="341138" y="355094"/>
                    <a:pt x="321717" y="285655"/>
                    <a:pt x="295646" y="218616"/>
                  </a:cubicBezTo>
                  <a:cubicBezTo>
                    <a:pt x="265826" y="141937"/>
                    <a:pt x="268350" y="202937"/>
                    <a:pt x="268350" y="164025"/>
                  </a:cubicBezTo>
                  <a:lnTo>
                    <a:pt x="241055" y="95786"/>
                  </a:lnTo>
                  <a:lnTo>
                    <a:pt x="131872" y="27548"/>
                  </a:ln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18"/>
          <p:cNvGrpSpPr>
            <a:grpSpLocks noChangeAspect="1"/>
          </p:cNvGrpSpPr>
          <p:nvPr/>
        </p:nvGrpSpPr>
        <p:grpSpPr>
          <a:xfrm>
            <a:off x="2000232" y="3375932"/>
            <a:ext cx="2219271" cy="2489862"/>
            <a:chOff x="4714876" y="1624084"/>
            <a:chExt cx="3381746" cy="3794077"/>
          </a:xfrm>
        </p:grpSpPr>
        <p:grpSp>
          <p:nvGrpSpPr>
            <p:cNvPr id="8" name="Group 22"/>
            <p:cNvGrpSpPr/>
            <p:nvPr/>
          </p:nvGrpSpPr>
          <p:grpSpPr>
            <a:xfrm>
              <a:off x="4714876" y="1624084"/>
              <a:ext cx="3381746" cy="3794077"/>
              <a:chOff x="4714876" y="1624084"/>
              <a:chExt cx="3381746" cy="3794077"/>
            </a:xfrm>
          </p:grpSpPr>
          <p:grpSp>
            <p:nvGrpSpPr>
              <p:cNvPr id="9" name="Group 25"/>
              <p:cNvGrpSpPr/>
              <p:nvPr/>
            </p:nvGrpSpPr>
            <p:grpSpPr>
              <a:xfrm>
                <a:off x="4848401" y="1624084"/>
                <a:ext cx="3248221" cy="3794077"/>
                <a:chOff x="4848401" y="1624084"/>
                <a:chExt cx="3248221" cy="3794077"/>
              </a:xfrm>
            </p:grpSpPr>
            <p:grpSp>
              <p:nvGrpSpPr>
                <p:cNvPr id="18" name="Group 23"/>
                <p:cNvGrpSpPr/>
                <p:nvPr/>
              </p:nvGrpSpPr>
              <p:grpSpPr>
                <a:xfrm>
                  <a:off x="4848401" y="1624084"/>
                  <a:ext cx="2398560" cy="3794077"/>
                  <a:chOff x="4848401" y="1624084"/>
                  <a:chExt cx="2398560" cy="3794077"/>
                </a:xfrm>
              </p:grpSpPr>
              <p:sp>
                <p:nvSpPr>
                  <p:cNvPr id="26" name="Freeform 25"/>
                  <p:cNvSpPr/>
                  <p:nvPr/>
                </p:nvSpPr>
                <p:spPr>
                  <a:xfrm>
                    <a:off x="5334844" y="1624084"/>
                    <a:ext cx="260738" cy="368489"/>
                  </a:xfrm>
                  <a:custGeom>
                    <a:avLst/>
                    <a:gdLst>
                      <a:gd name="connsiteX0" fmla="*/ 151556 w 260738"/>
                      <a:gd name="connsiteY0" fmla="*/ 0 h 368489"/>
                      <a:gd name="connsiteX1" fmla="*/ 28726 w 260738"/>
                      <a:gd name="connsiteY1" fmla="*/ 177420 h 368489"/>
                      <a:gd name="connsiteX2" fmla="*/ 1431 w 260738"/>
                      <a:gd name="connsiteY2" fmla="*/ 272955 h 368489"/>
                      <a:gd name="connsiteX3" fmla="*/ 15078 w 260738"/>
                      <a:gd name="connsiteY3" fmla="*/ 313898 h 368489"/>
                      <a:gd name="connsiteX4" fmla="*/ 69669 w 260738"/>
                      <a:gd name="connsiteY4" fmla="*/ 368489 h 368489"/>
                      <a:gd name="connsiteX5" fmla="*/ 137908 w 260738"/>
                      <a:gd name="connsiteY5" fmla="*/ 272955 h 368489"/>
                      <a:gd name="connsiteX6" fmla="*/ 178852 w 260738"/>
                      <a:gd name="connsiteY6" fmla="*/ 259307 h 368489"/>
                      <a:gd name="connsiteX7" fmla="*/ 260738 w 260738"/>
                      <a:gd name="connsiteY7" fmla="*/ 259307 h 368489"/>
                      <a:gd name="connsiteX8" fmla="*/ 260738 w 260738"/>
                      <a:gd name="connsiteY8" fmla="*/ 95534 h 368489"/>
                      <a:gd name="connsiteX9" fmla="*/ 260738 w 260738"/>
                      <a:gd name="connsiteY9" fmla="*/ 95534 h 368489"/>
                      <a:gd name="connsiteX10" fmla="*/ 219795 w 260738"/>
                      <a:gd name="connsiteY10" fmla="*/ 0 h 368489"/>
                      <a:gd name="connsiteX11" fmla="*/ 151556 w 260738"/>
                      <a:gd name="connsiteY11" fmla="*/ 0 h 368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60738" h="368489">
                        <a:moveTo>
                          <a:pt x="151556" y="0"/>
                        </a:moveTo>
                        <a:cubicBezTo>
                          <a:pt x="36391" y="158352"/>
                          <a:pt x="70047" y="94781"/>
                          <a:pt x="28726" y="177420"/>
                        </a:cubicBezTo>
                        <a:cubicBezTo>
                          <a:pt x="19628" y="209265"/>
                          <a:pt x="4727" y="240000"/>
                          <a:pt x="1431" y="272955"/>
                        </a:cubicBezTo>
                        <a:cubicBezTo>
                          <a:pt x="0" y="287269"/>
                          <a:pt x="15078" y="313898"/>
                          <a:pt x="15078" y="313898"/>
                        </a:cubicBezTo>
                        <a:lnTo>
                          <a:pt x="69669" y="368489"/>
                        </a:lnTo>
                        <a:cubicBezTo>
                          <a:pt x="92415" y="336644"/>
                          <a:pt x="110236" y="300627"/>
                          <a:pt x="137908" y="272955"/>
                        </a:cubicBezTo>
                        <a:cubicBezTo>
                          <a:pt x="148081" y="262782"/>
                          <a:pt x="178852" y="259307"/>
                          <a:pt x="178852" y="259307"/>
                        </a:cubicBezTo>
                        <a:lnTo>
                          <a:pt x="260738" y="259307"/>
                        </a:lnTo>
                        <a:lnTo>
                          <a:pt x="260738" y="95534"/>
                        </a:lnTo>
                        <a:lnTo>
                          <a:pt x="260738" y="95534"/>
                        </a:lnTo>
                        <a:lnTo>
                          <a:pt x="219795" y="0"/>
                        </a:lnTo>
                        <a:lnTo>
                          <a:pt x="151556" y="0"/>
                        </a:lnTo>
                        <a:close/>
                      </a:path>
                    </a:pathLst>
                  </a:cu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" name="Freeform 26"/>
                  <p:cNvSpPr/>
                  <p:nvPr/>
                </p:nvSpPr>
                <p:spPr>
                  <a:xfrm>
                    <a:off x="6766617" y="2825087"/>
                    <a:ext cx="480344" cy="687774"/>
                  </a:xfrm>
                  <a:custGeom>
                    <a:avLst/>
                    <a:gdLst>
                      <a:gd name="connsiteX0" fmla="*/ 207389 w 480344"/>
                      <a:gd name="connsiteY0" fmla="*/ 0 h 687774"/>
                      <a:gd name="connsiteX1" fmla="*/ 166446 w 480344"/>
                      <a:gd name="connsiteY1" fmla="*/ 81886 h 687774"/>
                      <a:gd name="connsiteX2" fmla="*/ 139150 w 480344"/>
                      <a:gd name="connsiteY2" fmla="*/ 150125 h 687774"/>
                      <a:gd name="connsiteX3" fmla="*/ 43616 w 480344"/>
                      <a:gd name="connsiteY3" fmla="*/ 286603 h 687774"/>
                      <a:gd name="connsiteX4" fmla="*/ 2673 w 480344"/>
                      <a:gd name="connsiteY4" fmla="*/ 368489 h 687774"/>
                      <a:gd name="connsiteX5" fmla="*/ 29968 w 480344"/>
                      <a:gd name="connsiteY5" fmla="*/ 477671 h 687774"/>
                      <a:gd name="connsiteX6" fmla="*/ 316571 w 480344"/>
                      <a:gd name="connsiteY6" fmla="*/ 559558 h 687774"/>
                      <a:gd name="connsiteX7" fmla="*/ 330219 w 480344"/>
                      <a:gd name="connsiteY7" fmla="*/ 504967 h 687774"/>
                      <a:gd name="connsiteX8" fmla="*/ 302923 w 480344"/>
                      <a:gd name="connsiteY8" fmla="*/ 136477 h 687774"/>
                      <a:gd name="connsiteX9" fmla="*/ 480344 w 480344"/>
                      <a:gd name="connsiteY9" fmla="*/ 122829 h 687774"/>
                      <a:gd name="connsiteX10" fmla="*/ 439401 w 480344"/>
                      <a:gd name="connsiteY10" fmla="*/ 13647 h 687774"/>
                      <a:gd name="connsiteX11" fmla="*/ 439401 w 480344"/>
                      <a:gd name="connsiteY11" fmla="*/ 13647 h 687774"/>
                      <a:gd name="connsiteX12" fmla="*/ 207389 w 480344"/>
                      <a:gd name="connsiteY12" fmla="*/ 0 h 6877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480344" h="687774">
                        <a:moveTo>
                          <a:pt x="207389" y="0"/>
                        </a:moveTo>
                        <a:cubicBezTo>
                          <a:pt x="193741" y="27295"/>
                          <a:pt x="181267" y="55209"/>
                          <a:pt x="166446" y="81886"/>
                        </a:cubicBezTo>
                        <a:cubicBezTo>
                          <a:pt x="134103" y="140103"/>
                          <a:pt x="139150" y="101044"/>
                          <a:pt x="139150" y="150125"/>
                        </a:cubicBezTo>
                        <a:cubicBezTo>
                          <a:pt x="53695" y="278308"/>
                          <a:pt x="92059" y="238160"/>
                          <a:pt x="43616" y="286603"/>
                        </a:cubicBezTo>
                        <a:cubicBezTo>
                          <a:pt x="29968" y="313898"/>
                          <a:pt x="4847" y="338049"/>
                          <a:pt x="2673" y="368489"/>
                        </a:cubicBezTo>
                        <a:cubicBezTo>
                          <a:pt x="0" y="405908"/>
                          <a:pt x="29968" y="477671"/>
                          <a:pt x="29968" y="477671"/>
                        </a:cubicBezTo>
                        <a:cubicBezTo>
                          <a:pt x="209401" y="562665"/>
                          <a:pt x="252464" y="687774"/>
                          <a:pt x="316571" y="559558"/>
                        </a:cubicBezTo>
                        <a:cubicBezTo>
                          <a:pt x="331658" y="529385"/>
                          <a:pt x="330219" y="528230"/>
                          <a:pt x="330219" y="504967"/>
                        </a:cubicBezTo>
                        <a:cubicBezTo>
                          <a:pt x="302197" y="154703"/>
                          <a:pt x="302923" y="277868"/>
                          <a:pt x="302923" y="136477"/>
                        </a:cubicBezTo>
                        <a:cubicBezTo>
                          <a:pt x="406849" y="115691"/>
                          <a:pt x="347965" y="122829"/>
                          <a:pt x="480344" y="122829"/>
                        </a:cubicBezTo>
                        <a:cubicBezTo>
                          <a:pt x="449832" y="31292"/>
                          <a:pt x="465916" y="66677"/>
                          <a:pt x="439401" y="13647"/>
                        </a:cubicBezTo>
                        <a:lnTo>
                          <a:pt x="439401" y="13647"/>
                        </a:lnTo>
                        <a:lnTo>
                          <a:pt x="207389" y="0"/>
                        </a:lnTo>
                        <a:close/>
                      </a:path>
                    </a:pathLst>
                  </a:cu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8" name="Freeform 27"/>
                  <p:cNvSpPr/>
                  <p:nvPr/>
                </p:nvSpPr>
                <p:spPr>
                  <a:xfrm>
                    <a:off x="4848401" y="4148919"/>
                    <a:ext cx="643277" cy="491320"/>
                  </a:xfrm>
                  <a:custGeom>
                    <a:avLst/>
                    <a:gdLst>
                      <a:gd name="connsiteX0" fmla="*/ 283157 w 643277"/>
                      <a:gd name="connsiteY0" fmla="*/ 68239 h 491320"/>
                      <a:gd name="connsiteX1" fmla="*/ 160327 w 643277"/>
                      <a:gd name="connsiteY1" fmla="*/ 13648 h 491320"/>
                      <a:gd name="connsiteX2" fmla="*/ 119384 w 643277"/>
                      <a:gd name="connsiteY2" fmla="*/ 0 h 491320"/>
                      <a:gd name="connsiteX3" fmla="*/ 119384 w 643277"/>
                      <a:gd name="connsiteY3" fmla="*/ 0 h 491320"/>
                      <a:gd name="connsiteX4" fmla="*/ 37498 w 643277"/>
                      <a:gd name="connsiteY4" fmla="*/ 177421 h 491320"/>
                      <a:gd name="connsiteX5" fmla="*/ 37498 w 643277"/>
                      <a:gd name="connsiteY5" fmla="*/ 191069 h 491320"/>
                      <a:gd name="connsiteX6" fmla="*/ 64793 w 643277"/>
                      <a:gd name="connsiteY6" fmla="*/ 218365 h 491320"/>
                      <a:gd name="connsiteX7" fmla="*/ 160327 w 643277"/>
                      <a:gd name="connsiteY7" fmla="*/ 218365 h 491320"/>
                      <a:gd name="connsiteX8" fmla="*/ 201271 w 643277"/>
                      <a:gd name="connsiteY8" fmla="*/ 395785 h 491320"/>
                      <a:gd name="connsiteX9" fmla="*/ 214918 w 643277"/>
                      <a:gd name="connsiteY9" fmla="*/ 477672 h 491320"/>
                      <a:gd name="connsiteX10" fmla="*/ 214918 w 643277"/>
                      <a:gd name="connsiteY10" fmla="*/ 477672 h 491320"/>
                      <a:gd name="connsiteX11" fmla="*/ 269509 w 643277"/>
                      <a:gd name="connsiteY11" fmla="*/ 491320 h 491320"/>
                      <a:gd name="connsiteX12" fmla="*/ 310453 w 643277"/>
                      <a:gd name="connsiteY12" fmla="*/ 477672 h 491320"/>
                      <a:gd name="connsiteX13" fmla="*/ 324100 w 643277"/>
                      <a:gd name="connsiteY13" fmla="*/ 477672 h 491320"/>
                      <a:gd name="connsiteX14" fmla="*/ 542465 w 643277"/>
                      <a:gd name="connsiteY14" fmla="*/ 368490 h 491320"/>
                      <a:gd name="connsiteX15" fmla="*/ 542465 w 643277"/>
                      <a:gd name="connsiteY15" fmla="*/ 368490 h 491320"/>
                      <a:gd name="connsiteX16" fmla="*/ 624351 w 643277"/>
                      <a:gd name="connsiteY16" fmla="*/ 245660 h 491320"/>
                      <a:gd name="connsiteX17" fmla="*/ 556112 w 643277"/>
                      <a:gd name="connsiteY17" fmla="*/ 191069 h 491320"/>
                      <a:gd name="connsiteX18" fmla="*/ 542465 w 643277"/>
                      <a:gd name="connsiteY18" fmla="*/ 191069 h 491320"/>
                      <a:gd name="connsiteX19" fmla="*/ 433283 w 643277"/>
                      <a:gd name="connsiteY19" fmla="*/ 150126 h 491320"/>
                      <a:gd name="connsiteX20" fmla="*/ 378692 w 643277"/>
                      <a:gd name="connsiteY20" fmla="*/ 136478 h 491320"/>
                      <a:gd name="connsiteX21" fmla="*/ 283157 w 643277"/>
                      <a:gd name="connsiteY21" fmla="*/ 68239 h 4913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643277" h="491320">
                        <a:moveTo>
                          <a:pt x="283157" y="68239"/>
                        </a:moveTo>
                        <a:cubicBezTo>
                          <a:pt x="242214" y="50042"/>
                          <a:pt x="201685" y="30881"/>
                          <a:pt x="160327" y="13648"/>
                        </a:cubicBezTo>
                        <a:cubicBezTo>
                          <a:pt x="147048" y="8115"/>
                          <a:pt x="119384" y="0"/>
                          <a:pt x="119384" y="0"/>
                        </a:cubicBezTo>
                        <a:lnTo>
                          <a:pt x="119384" y="0"/>
                        </a:lnTo>
                        <a:cubicBezTo>
                          <a:pt x="0" y="119385"/>
                          <a:pt x="19078" y="48481"/>
                          <a:pt x="37498" y="177421"/>
                        </a:cubicBezTo>
                        <a:cubicBezTo>
                          <a:pt x="38141" y="181925"/>
                          <a:pt x="37498" y="186520"/>
                          <a:pt x="37498" y="191069"/>
                        </a:cubicBezTo>
                        <a:lnTo>
                          <a:pt x="64793" y="218365"/>
                        </a:lnTo>
                        <a:lnTo>
                          <a:pt x="160327" y="218365"/>
                        </a:lnTo>
                        <a:cubicBezTo>
                          <a:pt x="173975" y="277505"/>
                          <a:pt x="188767" y="336393"/>
                          <a:pt x="201271" y="395785"/>
                        </a:cubicBezTo>
                        <a:cubicBezTo>
                          <a:pt x="206972" y="422864"/>
                          <a:pt x="214918" y="477672"/>
                          <a:pt x="214918" y="477672"/>
                        </a:cubicBezTo>
                        <a:lnTo>
                          <a:pt x="214918" y="477672"/>
                        </a:lnTo>
                        <a:cubicBezTo>
                          <a:pt x="233115" y="482221"/>
                          <a:pt x="250752" y="491320"/>
                          <a:pt x="269509" y="491320"/>
                        </a:cubicBezTo>
                        <a:cubicBezTo>
                          <a:pt x="283895" y="491320"/>
                          <a:pt x="296496" y="481161"/>
                          <a:pt x="310453" y="477672"/>
                        </a:cubicBezTo>
                        <a:cubicBezTo>
                          <a:pt x="314866" y="476569"/>
                          <a:pt x="319551" y="477672"/>
                          <a:pt x="324100" y="477672"/>
                        </a:cubicBezTo>
                        <a:cubicBezTo>
                          <a:pt x="459018" y="342756"/>
                          <a:pt x="381814" y="368490"/>
                          <a:pt x="542465" y="368490"/>
                        </a:cubicBezTo>
                        <a:lnTo>
                          <a:pt x="542465" y="368490"/>
                        </a:lnTo>
                        <a:cubicBezTo>
                          <a:pt x="643277" y="301282"/>
                          <a:pt x="624351" y="346704"/>
                          <a:pt x="624351" y="245660"/>
                        </a:cubicBezTo>
                        <a:cubicBezTo>
                          <a:pt x="593371" y="199189"/>
                          <a:pt x="608850" y="204254"/>
                          <a:pt x="556112" y="191069"/>
                        </a:cubicBezTo>
                        <a:cubicBezTo>
                          <a:pt x="551699" y="189966"/>
                          <a:pt x="547014" y="191069"/>
                          <a:pt x="542465" y="191069"/>
                        </a:cubicBezTo>
                        <a:lnTo>
                          <a:pt x="433283" y="150126"/>
                        </a:lnTo>
                        <a:cubicBezTo>
                          <a:pt x="391795" y="135039"/>
                          <a:pt x="405533" y="136478"/>
                          <a:pt x="378692" y="136478"/>
                        </a:cubicBezTo>
                        <a:lnTo>
                          <a:pt x="283157" y="68239"/>
                        </a:lnTo>
                        <a:close/>
                      </a:path>
                    </a:pathLst>
                  </a:cu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9" name="Freeform 28"/>
                  <p:cNvSpPr/>
                  <p:nvPr/>
                </p:nvSpPr>
                <p:spPr>
                  <a:xfrm>
                    <a:off x="6187041" y="1883139"/>
                    <a:ext cx="363884" cy="453151"/>
                  </a:xfrm>
                  <a:custGeom>
                    <a:avLst/>
                    <a:gdLst>
                      <a:gd name="connsiteX0" fmla="*/ 131872 w 363884"/>
                      <a:gd name="connsiteY0" fmla="*/ 27548 h 453151"/>
                      <a:gd name="connsiteX1" fmla="*/ 9043 w 363884"/>
                      <a:gd name="connsiteY1" fmla="*/ 68491 h 453151"/>
                      <a:gd name="connsiteX2" fmla="*/ 9043 w 363884"/>
                      <a:gd name="connsiteY2" fmla="*/ 232264 h 453151"/>
                      <a:gd name="connsiteX3" fmla="*/ 36338 w 363884"/>
                      <a:gd name="connsiteY3" fmla="*/ 382389 h 453151"/>
                      <a:gd name="connsiteX4" fmla="*/ 49986 w 363884"/>
                      <a:gd name="connsiteY4" fmla="*/ 423333 h 453151"/>
                      <a:gd name="connsiteX5" fmla="*/ 104577 w 363884"/>
                      <a:gd name="connsiteY5" fmla="*/ 450628 h 453151"/>
                      <a:gd name="connsiteX6" fmla="*/ 254702 w 363884"/>
                      <a:gd name="connsiteY6" fmla="*/ 450628 h 453151"/>
                      <a:gd name="connsiteX7" fmla="*/ 363884 w 363884"/>
                      <a:gd name="connsiteY7" fmla="*/ 423333 h 453151"/>
                      <a:gd name="connsiteX8" fmla="*/ 295646 w 363884"/>
                      <a:gd name="connsiteY8" fmla="*/ 218616 h 453151"/>
                      <a:gd name="connsiteX9" fmla="*/ 268350 w 363884"/>
                      <a:gd name="connsiteY9" fmla="*/ 164025 h 453151"/>
                      <a:gd name="connsiteX10" fmla="*/ 241055 w 363884"/>
                      <a:gd name="connsiteY10" fmla="*/ 95786 h 453151"/>
                      <a:gd name="connsiteX11" fmla="*/ 131872 w 363884"/>
                      <a:gd name="connsiteY11" fmla="*/ 27548 h 453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63884" h="453151">
                        <a:moveTo>
                          <a:pt x="131872" y="27548"/>
                        </a:moveTo>
                        <a:cubicBezTo>
                          <a:pt x="0" y="42200"/>
                          <a:pt x="9043" y="0"/>
                          <a:pt x="9043" y="68491"/>
                        </a:cubicBezTo>
                        <a:lnTo>
                          <a:pt x="9043" y="232264"/>
                        </a:lnTo>
                        <a:cubicBezTo>
                          <a:pt x="18141" y="282306"/>
                          <a:pt x="25681" y="332656"/>
                          <a:pt x="36338" y="382389"/>
                        </a:cubicBezTo>
                        <a:cubicBezTo>
                          <a:pt x="39352" y="396456"/>
                          <a:pt x="40999" y="412099"/>
                          <a:pt x="49986" y="423333"/>
                        </a:cubicBezTo>
                        <a:cubicBezTo>
                          <a:pt x="73841" y="453151"/>
                          <a:pt x="80316" y="450628"/>
                          <a:pt x="104577" y="450628"/>
                        </a:cubicBezTo>
                        <a:lnTo>
                          <a:pt x="254702" y="450628"/>
                        </a:lnTo>
                        <a:cubicBezTo>
                          <a:pt x="345220" y="420456"/>
                          <a:pt x="307817" y="423333"/>
                          <a:pt x="363884" y="423333"/>
                        </a:cubicBezTo>
                        <a:cubicBezTo>
                          <a:pt x="341138" y="355094"/>
                          <a:pt x="321717" y="285655"/>
                          <a:pt x="295646" y="218616"/>
                        </a:cubicBezTo>
                        <a:cubicBezTo>
                          <a:pt x="265826" y="141937"/>
                          <a:pt x="268350" y="202937"/>
                          <a:pt x="268350" y="164025"/>
                        </a:cubicBezTo>
                        <a:lnTo>
                          <a:pt x="241055" y="95786"/>
                        </a:lnTo>
                        <a:lnTo>
                          <a:pt x="131872" y="27548"/>
                        </a:lnTo>
                        <a:close/>
                      </a:path>
                    </a:pathLst>
                  </a:cu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" name="Freeform 29"/>
                  <p:cNvSpPr/>
                  <p:nvPr/>
                </p:nvSpPr>
                <p:spPr>
                  <a:xfrm>
                    <a:off x="6222276" y="5007730"/>
                    <a:ext cx="277627" cy="410431"/>
                  </a:xfrm>
                  <a:custGeom>
                    <a:avLst/>
                    <a:gdLst>
                      <a:gd name="connsiteX0" fmla="*/ 151228 w 277627"/>
                      <a:gd name="connsiteY0" fmla="*/ 14646 h 410431"/>
                      <a:gd name="connsiteX1" fmla="*/ 28399 w 277627"/>
                      <a:gd name="connsiteY1" fmla="*/ 55589 h 410431"/>
                      <a:gd name="connsiteX2" fmla="*/ 28399 w 277627"/>
                      <a:gd name="connsiteY2" fmla="*/ 55589 h 410431"/>
                      <a:gd name="connsiteX3" fmla="*/ 1103 w 277627"/>
                      <a:gd name="connsiteY3" fmla="*/ 192067 h 410431"/>
                      <a:gd name="connsiteX4" fmla="*/ 14751 w 277627"/>
                      <a:gd name="connsiteY4" fmla="*/ 233010 h 410431"/>
                      <a:gd name="connsiteX5" fmla="*/ 14751 w 277627"/>
                      <a:gd name="connsiteY5" fmla="*/ 246658 h 410431"/>
                      <a:gd name="connsiteX6" fmla="*/ 82990 w 277627"/>
                      <a:gd name="connsiteY6" fmla="*/ 273954 h 410431"/>
                      <a:gd name="connsiteX7" fmla="*/ 123933 w 277627"/>
                      <a:gd name="connsiteY7" fmla="*/ 287601 h 410431"/>
                      <a:gd name="connsiteX8" fmla="*/ 178524 w 277627"/>
                      <a:gd name="connsiteY8" fmla="*/ 410431 h 410431"/>
                      <a:gd name="connsiteX9" fmla="*/ 260411 w 277627"/>
                      <a:gd name="connsiteY9" fmla="*/ 396783 h 410431"/>
                      <a:gd name="connsiteX10" fmla="*/ 274058 w 277627"/>
                      <a:gd name="connsiteY10" fmla="*/ 273954 h 410431"/>
                      <a:gd name="connsiteX11" fmla="*/ 219467 w 277627"/>
                      <a:gd name="connsiteY11" fmla="*/ 178419 h 410431"/>
                      <a:gd name="connsiteX12" fmla="*/ 219467 w 277627"/>
                      <a:gd name="connsiteY12" fmla="*/ 178419 h 410431"/>
                      <a:gd name="connsiteX13" fmla="*/ 151228 w 277627"/>
                      <a:gd name="connsiteY13" fmla="*/ 14646 h 410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77627" h="410431">
                        <a:moveTo>
                          <a:pt x="151228" y="14646"/>
                        </a:moveTo>
                        <a:cubicBezTo>
                          <a:pt x="23958" y="42929"/>
                          <a:pt x="28399" y="0"/>
                          <a:pt x="28399" y="55589"/>
                        </a:cubicBezTo>
                        <a:lnTo>
                          <a:pt x="28399" y="55589"/>
                        </a:lnTo>
                        <a:cubicBezTo>
                          <a:pt x="19300" y="101082"/>
                          <a:pt x="4661" y="145810"/>
                          <a:pt x="1103" y="192067"/>
                        </a:cubicBezTo>
                        <a:cubicBezTo>
                          <a:pt x="0" y="206411"/>
                          <a:pt x="11262" y="219054"/>
                          <a:pt x="14751" y="233010"/>
                        </a:cubicBezTo>
                        <a:cubicBezTo>
                          <a:pt x="15854" y="237423"/>
                          <a:pt x="14751" y="242109"/>
                          <a:pt x="14751" y="246658"/>
                        </a:cubicBezTo>
                        <a:cubicBezTo>
                          <a:pt x="37497" y="255757"/>
                          <a:pt x="60051" y="265352"/>
                          <a:pt x="82990" y="273954"/>
                        </a:cubicBezTo>
                        <a:cubicBezTo>
                          <a:pt x="96460" y="279005"/>
                          <a:pt x="123933" y="287601"/>
                          <a:pt x="123933" y="287601"/>
                        </a:cubicBezTo>
                        <a:lnTo>
                          <a:pt x="178524" y="410431"/>
                        </a:lnTo>
                        <a:cubicBezTo>
                          <a:pt x="251224" y="395891"/>
                          <a:pt x="223566" y="396783"/>
                          <a:pt x="260411" y="396783"/>
                        </a:cubicBezTo>
                        <a:cubicBezTo>
                          <a:pt x="277627" y="310701"/>
                          <a:pt x="274058" y="351741"/>
                          <a:pt x="274058" y="273954"/>
                        </a:cubicBezTo>
                        <a:lnTo>
                          <a:pt x="219467" y="178419"/>
                        </a:lnTo>
                        <a:lnTo>
                          <a:pt x="219467" y="178419"/>
                        </a:lnTo>
                        <a:lnTo>
                          <a:pt x="151228" y="14646"/>
                        </a:lnTo>
                        <a:close/>
                      </a:path>
                    </a:pathLst>
                  </a:cu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5" name="Freeform 24"/>
                <p:cNvSpPr/>
                <p:nvPr/>
              </p:nvSpPr>
              <p:spPr>
                <a:xfrm rot="7576773">
                  <a:off x="7752593" y="3457118"/>
                  <a:ext cx="277627" cy="410431"/>
                </a:xfrm>
                <a:custGeom>
                  <a:avLst/>
                  <a:gdLst>
                    <a:gd name="connsiteX0" fmla="*/ 151228 w 277627"/>
                    <a:gd name="connsiteY0" fmla="*/ 14646 h 410431"/>
                    <a:gd name="connsiteX1" fmla="*/ 28399 w 277627"/>
                    <a:gd name="connsiteY1" fmla="*/ 55589 h 410431"/>
                    <a:gd name="connsiteX2" fmla="*/ 28399 w 277627"/>
                    <a:gd name="connsiteY2" fmla="*/ 55589 h 410431"/>
                    <a:gd name="connsiteX3" fmla="*/ 1103 w 277627"/>
                    <a:gd name="connsiteY3" fmla="*/ 192067 h 410431"/>
                    <a:gd name="connsiteX4" fmla="*/ 14751 w 277627"/>
                    <a:gd name="connsiteY4" fmla="*/ 233010 h 410431"/>
                    <a:gd name="connsiteX5" fmla="*/ 14751 w 277627"/>
                    <a:gd name="connsiteY5" fmla="*/ 246658 h 410431"/>
                    <a:gd name="connsiteX6" fmla="*/ 82990 w 277627"/>
                    <a:gd name="connsiteY6" fmla="*/ 273954 h 410431"/>
                    <a:gd name="connsiteX7" fmla="*/ 123933 w 277627"/>
                    <a:gd name="connsiteY7" fmla="*/ 287601 h 410431"/>
                    <a:gd name="connsiteX8" fmla="*/ 178524 w 277627"/>
                    <a:gd name="connsiteY8" fmla="*/ 410431 h 410431"/>
                    <a:gd name="connsiteX9" fmla="*/ 260411 w 277627"/>
                    <a:gd name="connsiteY9" fmla="*/ 396783 h 410431"/>
                    <a:gd name="connsiteX10" fmla="*/ 274058 w 277627"/>
                    <a:gd name="connsiteY10" fmla="*/ 273954 h 410431"/>
                    <a:gd name="connsiteX11" fmla="*/ 219467 w 277627"/>
                    <a:gd name="connsiteY11" fmla="*/ 178419 h 410431"/>
                    <a:gd name="connsiteX12" fmla="*/ 219467 w 277627"/>
                    <a:gd name="connsiteY12" fmla="*/ 178419 h 410431"/>
                    <a:gd name="connsiteX13" fmla="*/ 151228 w 277627"/>
                    <a:gd name="connsiteY13" fmla="*/ 14646 h 410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7627" h="410431">
                      <a:moveTo>
                        <a:pt x="151228" y="14646"/>
                      </a:moveTo>
                      <a:cubicBezTo>
                        <a:pt x="23958" y="42929"/>
                        <a:pt x="28399" y="0"/>
                        <a:pt x="28399" y="55589"/>
                      </a:cubicBezTo>
                      <a:lnTo>
                        <a:pt x="28399" y="55589"/>
                      </a:lnTo>
                      <a:cubicBezTo>
                        <a:pt x="19300" y="101082"/>
                        <a:pt x="4661" y="145810"/>
                        <a:pt x="1103" y="192067"/>
                      </a:cubicBezTo>
                      <a:cubicBezTo>
                        <a:pt x="0" y="206411"/>
                        <a:pt x="11262" y="219054"/>
                        <a:pt x="14751" y="233010"/>
                      </a:cubicBezTo>
                      <a:cubicBezTo>
                        <a:pt x="15854" y="237423"/>
                        <a:pt x="14751" y="242109"/>
                        <a:pt x="14751" y="246658"/>
                      </a:cubicBezTo>
                      <a:cubicBezTo>
                        <a:pt x="37497" y="255757"/>
                        <a:pt x="60051" y="265352"/>
                        <a:pt x="82990" y="273954"/>
                      </a:cubicBezTo>
                      <a:cubicBezTo>
                        <a:pt x="96460" y="279005"/>
                        <a:pt x="123933" y="287601"/>
                        <a:pt x="123933" y="287601"/>
                      </a:cubicBezTo>
                      <a:lnTo>
                        <a:pt x="178524" y="410431"/>
                      </a:lnTo>
                      <a:cubicBezTo>
                        <a:pt x="251224" y="395891"/>
                        <a:pt x="223566" y="396783"/>
                        <a:pt x="260411" y="396783"/>
                      </a:cubicBezTo>
                      <a:cubicBezTo>
                        <a:pt x="277627" y="310701"/>
                        <a:pt x="274058" y="351741"/>
                        <a:pt x="274058" y="273954"/>
                      </a:cubicBezTo>
                      <a:lnTo>
                        <a:pt x="219467" y="178419"/>
                      </a:lnTo>
                      <a:lnTo>
                        <a:pt x="219467" y="178419"/>
                      </a:lnTo>
                      <a:lnTo>
                        <a:pt x="151228" y="14646"/>
                      </a:lnTo>
                      <a:close/>
                    </a:path>
                  </a:pathLst>
                </a:cu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3" name="Freeform 22"/>
              <p:cNvSpPr/>
              <p:nvPr/>
            </p:nvSpPr>
            <p:spPr>
              <a:xfrm rot="2574663">
                <a:off x="4714876" y="2857496"/>
                <a:ext cx="277627" cy="410431"/>
              </a:xfrm>
              <a:custGeom>
                <a:avLst/>
                <a:gdLst>
                  <a:gd name="connsiteX0" fmla="*/ 151228 w 277627"/>
                  <a:gd name="connsiteY0" fmla="*/ 14646 h 410431"/>
                  <a:gd name="connsiteX1" fmla="*/ 28399 w 277627"/>
                  <a:gd name="connsiteY1" fmla="*/ 55589 h 410431"/>
                  <a:gd name="connsiteX2" fmla="*/ 28399 w 277627"/>
                  <a:gd name="connsiteY2" fmla="*/ 55589 h 410431"/>
                  <a:gd name="connsiteX3" fmla="*/ 1103 w 277627"/>
                  <a:gd name="connsiteY3" fmla="*/ 192067 h 410431"/>
                  <a:gd name="connsiteX4" fmla="*/ 14751 w 277627"/>
                  <a:gd name="connsiteY4" fmla="*/ 233010 h 410431"/>
                  <a:gd name="connsiteX5" fmla="*/ 14751 w 277627"/>
                  <a:gd name="connsiteY5" fmla="*/ 246658 h 410431"/>
                  <a:gd name="connsiteX6" fmla="*/ 82990 w 277627"/>
                  <a:gd name="connsiteY6" fmla="*/ 273954 h 410431"/>
                  <a:gd name="connsiteX7" fmla="*/ 123933 w 277627"/>
                  <a:gd name="connsiteY7" fmla="*/ 287601 h 410431"/>
                  <a:gd name="connsiteX8" fmla="*/ 178524 w 277627"/>
                  <a:gd name="connsiteY8" fmla="*/ 410431 h 410431"/>
                  <a:gd name="connsiteX9" fmla="*/ 260411 w 277627"/>
                  <a:gd name="connsiteY9" fmla="*/ 396783 h 410431"/>
                  <a:gd name="connsiteX10" fmla="*/ 274058 w 277627"/>
                  <a:gd name="connsiteY10" fmla="*/ 273954 h 410431"/>
                  <a:gd name="connsiteX11" fmla="*/ 219467 w 277627"/>
                  <a:gd name="connsiteY11" fmla="*/ 178419 h 410431"/>
                  <a:gd name="connsiteX12" fmla="*/ 219467 w 277627"/>
                  <a:gd name="connsiteY12" fmla="*/ 178419 h 410431"/>
                  <a:gd name="connsiteX13" fmla="*/ 151228 w 277627"/>
                  <a:gd name="connsiteY13" fmla="*/ 14646 h 410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77627" h="410431">
                    <a:moveTo>
                      <a:pt x="151228" y="14646"/>
                    </a:moveTo>
                    <a:cubicBezTo>
                      <a:pt x="23958" y="42929"/>
                      <a:pt x="28399" y="0"/>
                      <a:pt x="28399" y="55589"/>
                    </a:cubicBezTo>
                    <a:lnTo>
                      <a:pt x="28399" y="55589"/>
                    </a:lnTo>
                    <a:cubicBezTo>
                      <a:pt x="19300" y="101082"/>
                      <a:pt x="4661" y="145810"/>
                      <a:pt x="1103" y="192067"/>
                    </a:cubicBezTo>
                    <a:cubicBezTo>
                      <a:pt x="0" y="206411"/>
                      <a:pt x="11262" y="219054"/>
                      <a:pt x="14751" y="233010"/>
                    </a:cubicBezTo>
                    <a:cubicBezTo>
                      <a:pt x="15854" y="237423"/>
                      <a:pt x="14751" y="242109"/>
                      <a:pt x="14751" y="246658"/>
                    </a:cubicBezTo>
                    <a:cubicBezTo>
                      <a:pt x="37497" y="255757"/>
                      <a:pt x="60051" y="265352"/>
                      <a:pt x="82990" y="273954"/>
                    </a:cubicBezTo>
                    <a:cubicBezTo>
                      <a:pt x="96460" y="279005"/>
                      <a:pt x="123933" y="287601"/>
                      <a:pt x="123933" y="287601"/>
                    </a:cubicBezTo>
                    <a:lnTo>
                      <a:pt x="178524" y="410431"/>
                    </a:lnTo>
                    <a:cubicBezTo>
                      <a:pt x="251224" y="395891"/>
                      <a:pt x="223566" y="396783"/>
                      <a:pt x="260411" y="396783"/>
                    </a:cubicBezTo>
                    <a:cubicBezTo>
                      <a:pt x="277627" y="310701"/>
                      <a:pt x="274058" y="351741"/>
                      <a:pt x="274058" y="273954"/>
                    </a:cubicBezTo>
                    <a:lnTo>
                      <a:pt x="219467" y="178419"/>
                    </a:lnTo>
                    <a:lnTo>
                      <a:pt x="219467" y="178419"/>
                    </a:lnTo>
                    <a:lnTo>
                      <a:pt x="151228" y="14646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Freeform 20"/>
            <p:cNvSpPr/>
            <p:nvPr/>
          </p:nvSpPr>
          <p:spPr>
            <a:xfrm rot="4801918">
              <a:off x="6072198" y="3643314"/>
              <a:ext cx="363884" cy="453151"/>
            </a:xfrm>
            <a:custGeom>
              <a:avLst/>
              <a:gdLst>
                <a:gd name="connsiteX0" fmla="*/ 131872 w 363884"/>
                <a:gd name="connsiteY0" fmla="*/ 27548 h 453151"/>
                <a:gd name="connsiteX1" fmla="*/ 9043 w 363884"/>
                <a:gd name="connsiteY1" fmla="*/ 68491 h 453151"/>
                <a:gd name="connsiteX2" fmla="*/ 9043 w 363884"/>
                <a:gd name="connsiteY2" fmla="*/ 232264 h 453151"/>
                <a:gd name="connsiteX3" fmla="*/ 36338 w 363884"/>
                <a:gd name="connsiteY3" fmla="*/ 382389 h 453151"/>
                <a:gd name="connsiteX4" fmla="*/ 49986 w 363884"/>
                <a:gd name="connsiteY4" fmla="*/ 423333 h 453151"/>
                <a:gd name="connsiteX5" fmla="*/ 104577 w 363884"/>
                <a:gd name="connsiteY5" fmla="*/ 450628 h 453151"/>
                <a:gd name="connsiteX6" fmla="*/ 254702 w 363884"/>
                <a:gd name="connsiteY6" fmla="*/ 450628 h 453151"/>
                <a:gd name="connsiteX7" fmla="*/ 363884 w 363884"/>
                <a:gd name="connsiteY7" fmla="*/ 423333 h 453151"/>
                <a:gd name="connsiteX8" fmla="*/ 295646 w 363884"/>
                <a:gd name="connsiteY8" fmla="*/ 218616 h 453151"/>
                <a:gd name="connsiteX9" fmla="*/ 268350 w 363884"/>
                <a:gd name="connsiteY9" fmla="*/ 164025 h 453151"/>
                <a:gd name="connsiteX10" fmla="*/ 241055 w 363884"/>
                <a:gd name="connsiteY10" fmla="*/ 95786 h 453151"/>
                <a:gd name="connsiteX11" fmla="*/ 131872 w 363884"/>
                <a:gd name="connsiteY11" fmla="*/ 27548 h 453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3884" h="453151">
                  <a:moveTo>
                    <a:pt x="131872" y="27548"/>
                  </a:moveTo>
                  <a:cubicBezTo>
                    <a:pt x="0" y="42200"/>
                    <a:pt x="9043" y="0"/>
                    <a:pt x="9043" y="68491"/>
                  </a:cubicBezTo>
                  <a:lnTo>
                    <a:pt x="9043" y="232264"/>
                  </a:lnTo>
                  <a:cubicBezTo>
                    <a:pt x="18141" y="282306"/>
                    <a:pt x="25681" y="332656"/>
                    <a:pt x="36338" y="382389"/>
                  </a:cubicBezTo>
                  <a:cubicBezTo>
                    <a:pt x="39352" y="396456"/>
                    <a:pt x="40999" y="412099"/>
                    <a:pt x="49986" y="423333"/>
                  </a:cubicBezTo>
                  <a:cubicBezTo>
                    <a:pt x="73841" y="453151"/>
                    <a:pt x="80316" y="450628"/>
                    <a:pt x="104577" y="450628"/>
                  </a:cubicBezTo>
                  <a:lnTo>
                    <a:pt x="254702" y="450628"/>
                  </a:lnTo>
                  <a:cubicBezTo>
                    <a:pt x="345220" y="420456"/>
                    <a:pt x="307817" y="423333"/>
                    <a:pt x="363884" y="423333"/>
                  </a:cubicBezTo>
                  <a:cubicBezTo>
                    <a:pt x="341138" y="355094"/>
                    <a:pt x="321717" y="285655"/>
                    <a:pt x="295646" y="218616"/>
                  </a:cubicBezTo>
                  <a:cubicBezTo>
                    <a:pt x="265826" y="141937"/>
                    <a:pt x="268350" y="202937"/>
                    <a:pt x="268350" y="164025"/>
                  </a:cubicBezTo>
                  <a:lnTo>
                    <a:pt x="241055" y="95786"/>
                  </a:lnTo>
                  <a:lnTo>
                    <a:pt x="131872" y="27548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>
            <a:spLocks noChangeAspect="1"/>
          </p:cNvSpPr>
          <p:nvPr/>
        </p:nvSpPr>
        <p:spPr>
          <a:xfrm>
            <a:off x="5214942" y="3016062"/>
            <a:ext cx="3176287" cy="2992607"/>
          </a:xfrm>
          <a:custGeom>
            <a:avLst/>
            <a:gdLst>
              <a:gd name="connsiteX0" fmla="*/ 1750982 w 4840057"/>
              <a:gd name="connsiteY0" fmla="*/ 0 h 4560163"/>
              <a:gd name="connsiteX1" fmla="*/ 1682744 w 4840057"/>
              <a:gd name="connsiteY1" fmla="*/ 81886 h 4560163"/>
              <a:gd name="connsiteX2" fmla="*/ 1532618 w 4840057"/>
              <a:gd name="connsiteY2" fmla="*/ 286603 h 4560163"/>
              <a:gd name="connsiteX3" fmla="*/ 1518970 w 4840057"/>
              <a:gd name="connsiteY3" fmla="*/ 382137 h 4560163"/>
              <a:gd name="connsiteX4" fmla="*/ 1368845 w 4840057"/>
              <a:gd name="connsiteY4" fmla="*/ 450376 h 4560163"/>
              <a:gd name="connsiteX5" fmla="*/ 1355197 w 4840057"/>
              <a:gd name="connsiteY5" fmla="*/ 450376 h 4560163"/>
              <a:gd name="connsiteX6" fmla="*/ 1300606 w 4840057"/>
              <a:gd name="connsiteY6" fmla="*/ 545910 h 4560163"/>
              <a:gd name="connsiteX7" fmla="*/ 1205072 w 4840057"/>
              <a:gd name="connsiteY7" fmla="*/ 696035 h 4560163"/>
              <a:gd name="connsiteX8" fmla="*/ 1123185 w 4840057"/>
              <a:gd name="connsiteY8" fmla="*/ 764274 h 4560163"/>
              <a:gd name="connsiteX9" fmla="*/ 1082242 w 4840057"/>
              <a:gd name="connsiteY9" fmla="*/ 777922 h 4560163"/>
              <a:gd name="connsiteX10" fmla="*/ 1082242 w 4840057"/>
              <a:gd name="connsiteY10" fmla="*/ 777922 h 4560163"/>
              <a:gd name="connsiteX11" fmla="*/ 863878 w 4840057"/>
              <a:gd name="connsiteY11" fmla="*/ 818865 h 4560163"/>
              <a:gd name="connsiteX12" fmla="*/ 795639 w 4840057"/>
              <a:gd name="connsiteY12" fmla="*/ 941695 h 4560163"/>
              <a:gd name="connsiteX13" fmla="*/ 672809 w 4840057"/>
              <a:gd name="connsiteY13" fmla="*/ 1078173 h 4560163"/>
              <a:gd name="connsiteX14" fmla="*/ 590923 w 4840057"/>
              <a:gd name="connsiteY14" fmla="*/ 1296537 h 4560163"/>
              <a:gd name="connsiteX15" fmla="*/ 563627 w 4840057"/>
              <a:gd name="connsiteY15" fmla="*/ 1419367 h 4560163"/>
              <a:gd name="connsiteX16" fmla="*/ 590923 w 4840057"/>
              <a:gd name="connsiteY16" fmla="*/ 1528549 h 4560163"/>
              <a:gd name="connsiteX17" fmla="*/ 727400 w 4840057"/>
              <a:gd name="connsiteY17" fmla="*/ 1596788 h 4560163"/>
              <a:gd name="connsiteX18" fmla="*/ 713753 w 4840057"/>
              <a:gd name="connsiteY18" fmla="*/ 1678674 h 4560163"/>
              <a:gd name="connsiteX19" fmla="*/ 590923 w 4840057"/>
              <a:gd name="connsiteY19" fmla="*/ 1746913 h 4560163"/>
              <a:gd name="connsiteX20" fmla="*/ 549979 w 4840057"/>
              <a:gd name="connsiteY20" fmla="*/ 1746913 h 4560163"/>
              <a:gd name="connsiteX21" fmla="*/ 386206 w 4840057"/>
              <a:gd name="connsiteY21" fmla="*/ 1815152 h 4560163"/>
              <a:gd name="connsiteX22" fmla="*/ 331615 w 4840057"/>
              <a:gd name="connsiteY22" fmla="*/ 1842447 h 4560163"/>
              <a:gd name="connsiteX23" fmla="*/ 208785 w 4840057"/>
              <a:gd name="connsiteY23" fmla="*/ 1951629 h 4560163"/>
              <a:gd name="connsiteX24" fmla="*/ 181490 w 4840057"/>
              <a:gd name="connsiteY24" fmla="*/ 1992573 h 4560163"/>
              <a:gd name="connsiteX25" fmla="*/ 167842 w 4840057"/>
              <a:gd name="connsiteY25" fmla="*/ 2006220 h 4560163"/>
              <a:gd name="connsiteX26" fmla="*/ 113251 w 4840057"/>
              <a:gd name="connsiteY26" fmla="*/ 2074459 h 4560163"/>
              <a:gd name="connsiteX27" fmla="*/ 99603 w 4840057"/>
              <a:gd name="connsiteY27" fmla="*/ 2115403 h 4560163"/>
              <a:gd name="connsiteX28" fmla="*/ 85956 w 4840057"/>
              <a:gd name="connsiteY28" fmla="*/ 2115403 h 4560163"/>
              <a:gd name="connsiteX29" fmla="*/ 45012 w 4840057"/>
              <a:gd name="connsiteY29" fmla="*/ 2156346 h 4560163"/>
              <a:gd name="connsiteX30" fmla="*/ 4069 w 4840057"/>
              <a:gd name="connsiteY30" fmla="*/ 2265528 h 4560163"/>
              <a:gd name="connsiteX31" fmla="*/ 45012 w 4840057"/>
              <a:gd name="connsiteY31" fmla="*/ 2415653 h 4560163"/>
              <a:gd name="connsiteX32" fmla="*/ 113251 w 4840057"/>
              <a:gd name="connsiteY32" fmla="*/ 2470244 h 4560163"/>
              <a:gd name="connsiteX33" fmla="*/ 181490 w 4840057"/>
              <a:gd name="connsiteY33" fmla="*/ 2552131 h 4560163"/>
              <a:gd name="connsiteX34" fmla="*/ 208785 w 4840057"/>
              <a:gd name="connsiteY34" fmla="*/ 2593074 h 4560163"/>
              <a:gd name="connsiteX35" fmla="*/ 249729 w 4840057"/>
              <a:gd name="connsiteY35" fmla="*/ 2593074 h 4560163"/>
              <a:gd name="connsiteX36" fmla="*/ 304320 w 4840057"/>
              <a:gd name="connsiteY36" fmla="*/ 2634017 h 4560163"/>
              <a:gd name="connsiteX37" fmla="*/ 331615 w 4840057"/>
              <a:gd name="connsiteY37" fmla="*/ 2674961 h 4560163"/>
              <a:gd name="connsiteX38" fmla="*/ 345263 w 4840057"/>
              <a:gd name="connsiteY38" fmla="*/ 2674961 h 4560163"/>
              <a:gd name="connsiteX39" fmla="*/ 440797 w 4840057"/>
              <a:gd name="connsiteY39" fmla="*/ 2743200 h 4560163"/>
              <a:gd name="connsiteX40" fmla="*/ 481741 w 4840057"/>
              <a:gd name="connsiteY40" fmla="*/ 2756847 h 4560163"/>
              <a:gd name="connsiteX41" fmla="*/ 577275 w 4840057"/>
              <a:gd name="connsiteY41" fmla="*/ 2784143 h 4560163"/>
              <a:gd name="connsiteX42" fmla="*/ 700105 w 4840057"/>
              <a:gd name="connsiteY42" fmla="*/ 2852382 h 4560163"/>
              <a:gd name="connsiteX43" fmla="*/ 741048 w 4840057"/>
              <a:gd name="connsiteY43" fmla="*/ 2920620 h 4560163"/>
              <a:gd name="connsiteX44" fmla="*/ 795639 w 4840057"/>
              <a:gd name="connsiteY44" fmla="*/ 3002507 h 4560163"/>
              <a:gd name="connsiteX45" fmla="*/ 904821 w 4840057"/>
              <a:gd name="connsiteY45" fmla="*/ 3070746 h 4560163"/>
              <a:gd name="connsiteX46" fmla="*/ 904821 w 4840057"/>
              <a:gd name="connsiteY46" fmla="*/ 3070746 h 4560163"/>
              <a:gd name="connsiteX47" fmla="*/ 877526 w 4840057"/>
              <a:gd name="connsiteY47" fmla="*/ 3289110 h 4560163"/>
              <a:gd name="connsiteX48" fmla="*/ 891173 w 4840057"/>
              <a:gd name="connsiteY48" fmla="*/ 3452883 h 4560163"/>
              <a:gd name="connsiteX49" fmla="*/ 904821 w 4840057"/>
              <a:gd name="connsiteY49" fmla="*/ 3589361 h 4560163"/>
              <a:gd name="connsiteX50" fmla="*/ 891173 w 4840057"/>
              <a:gd name="connsiteY50" fmla="*/ 3712191 h 4560163"/>
              <a:gd name="connsiteX51" fmla="*/ 891173 w 4840057"/>
              <a:gd name="connsiteY51" fmla="*/ 4012441 h 4560163"/>
              <a:gd name="connsiteX52" fmla="*/ 959412 w 4840057"/>
              <a:gd name="connsiteY52" fmla="*/ 4230806 h 4560163"/>
              <a:gd name="connsiteX53" fmla="*/ 1041299 w 4840057"/>
              <a:gd name="connsiteY53" fmla="*/ 4312692 h 4560163"/>
              <a:gd name="connsiteX54" fmla="*/ 1082242 w 4840057"/>
              <a:gd name="connsiteY54" fmla="*/ 4353635 h 4560163"/>
              <a:gd name="connsiteX55" fmla="*/ 1177776 w 4840057"/>
              <a:gd name="connsiteY55" fmla="*/ 4449170 h 4560163"/>
              <a:gd name="connsiteX56" fmla="*/ 1341550 w 4840057"/>
              <a:gd name="connsiteY56" fmla="*/ 4476465 h 4560163"/>
              <a:gd name="connsiteX57" fmla="*/ 1437084 w 4840057"/>
              <a:gd name="connsiteY57" fmla="*/ 4544704 h 4560163"/>
              <a:gd name="connsiteX58" fmla="*/ 1628153 w 4840057"/>
              <a:gd name="connsiteY58" fmla="*/ 4558352 h 4560163"/>
              <a:gd name="connsiteX59" fmla="*/ 1750982 w 4840057"/>
              <a:gd name="connsiteY59" fmla="*/ 4558352 h 4560163"/>
              <a:gd name="connsiteX60" fmla="*/ 1819221 w 4840057"/>
              <a:gd name="connsiteY60" fmla="*/ 4544704 h 4560163"/>
              <a:gd name="connsiteX61" fmla="*/ 1860164 w 4840057"/>
              <a:gd name="connsiteY61" fmla="*/ 4517409 h 4560163"/>
              <a:gd name="connsiteX62" fmla="*/ 1996642 w 4840057"/>
              <a:gd name="connsiteY62" fmla="*/ 4449170 h 4560163"/>
              <a:gd name="connsiteX63" fmla="*/ 2160415 w 4840057"/>
              <a:gd name="connsiteY63" fmla="*/ 4380931 h 4560163"/>
              <a:gd name="connsiteX64" fmla="*/ 2378779 w 4840057"/>
              <a:gd name="connsiteY64" fmla="*/ 4408226 h 4560163"/>
              <a:gd name="connsiteX65" fmla="*/ 2419723 w 4840057"/>
              <a:gd name="connsiteY65" fmla="*/ 4449170 h 4560163"/>
              <a:gd name="connsiteX66" fmla="*/ 2487961 w 4840057"/>
              <a:gd name="connsiteY66" fmla="*/ 4517409 h 4560163"/>
              <a:gd name="connsiteX67" fmla="*/ 2556200 w 4840057"/>
              <a:gd name="connsiteY67" fmla="*/ 4531056 h 4560163"/>
              <a:gd name="connsiteX68" fmla="*/ 2597144 w 4840057"/>
              <a:gd name="connsiteY68" fmla="*/ 4517409 h 4560163"/>
              <a:gd name="connsiteX69" fmla="*/ 2760917 w 4840057"/>
              <a:gd name="connsiteY69" fmla="*/ 4517409 h 4560163"/>
              <a:gd name="connsiteX70" fmla="*/ 2883747 w 4840057"/>
              <a:gd name="connsiteY70" fmla="*/ 4449170 h 4560163"/>
              <a:gd name="connsiteX71" fmla="*/ 3033872 w 4840057"/>
              <a:gd name="connsiteY71" fmla="*/ 4394579 h 4560163"/>
              <a:gd name="connsiteX72" fmla="*/ 3211293 w 4840057"/>
              <a:gd name="connsiteY72" fmla="*/ 4299044 h 4560163"/>
              <a:gd name="connsiteX73" fmla="*/ 3265884 w 4840057"/>
              <a:gd name="connsiteY73" fmla="*/ 4271749 h 4560163"/>
              <a:gd name="connsiteX74" fmla="*/ 3361418 w 4840057"/>
              <a:gd name="connsiteY74" fmla="*/ 4203510 h 4560163"/>
              <a:gd name="connsiteX75" fmla="*/ 3484248 w 4840057"/>
              <a:gd name="connsiteY75" fmla="*/ 4121623 h 4560163"/>
              <a:gd name="connsiteX76" fmla="*/ 3552487 w 4840057"/>
              <a:gd name="connsiteY76" fmla="*/ 4080680 h 4560163"/>
              <a:gd name="connsiteX77" fmla="*/ 3661669 w 4840057"/>
              <a:gd name="connsiteY77" fmla="*/ 4026089 h 4560163"/>
              <a:gd name="connsiteX78" fmla="*/ 3743556 w 4840057"/>
              <a:gd name="connsiteY78" fmla="*/ 4053385 h 4560163"/>
              <a:gd name="connsiteX79" fmla="*/ 3811794 w 4840057"/>
              <a:gd name="connsiteY79" fmla="*/ 4080680 h 4560163"/>
              <a:gd name="connsiteX80" fmla="*/ 3961920 w 4840057"/>
              <a:gd name="connsiteY80" fmla="*/ 4080680 h 4560163"/>
              <a:gd name="connsiteX81" fmla="*/ 4125693 w 4840057"/>
              <a:gd name="connsiteY81" fmla="*/ 4053385 h 4560163"/>
              <a:gd name="connsiteX82" fmla="*/ 4221227 w 4840057"/>
              <a:gd name="connsiteY82" fmla="*/ 3957850 h 4560163"/>
              <a:gd name="connsiteX83" fmla="*/ 4221227 w 4840057"/>
              <a:gd name="connsiteY83" fmla="*/ 3930555 h 4560163"/>
              <a:gd name="connsiteX84" fmla="*/ 4275818 w 4840057"/>
              <a:gd name="connsiteY84" fmla="*/ 3889612 h 4560163"/>
              <a:gd name="connsiteX85" fmla="*/ 4330409 w 4840057"/>
              <a:gd name="connsiteY85" fmla="*/ 3875964 h 4560163"/>
              <a:gd name="connsiteX86" fmla="*/ 4357705 w 4840057"/>
              <a:gd name="connsiteY86" fmla="*/ 3835020 h 4560163"/>
              <a:gd name="connsiteX87" fmla="*/ 4439591 w 4840057"/>
              <a:gd name="connsiteY87" fmla="*/ 3766782 h 4560163"/>
              <a:gd name="connsiteX88" fmla="*/ 4439591 w 4840057"/>
              <a:gd name="connsiteY88" fmla="*/ 3753134 h 4560163"/>
              <a:gd name="connsiteX89" fmla="*/ 4453239 w 4840057"/>
              <a:gd name="connsiteY89" fmla="*/ 3630304 h 4560163"/>
              <a:gd name="connsiteX90" fmla="*/ 4589717 w 4840057"/>
              <a:gd name="connsiteY90" fmla="*/ 3562065 h 4560163"/>
              <a:gd name="connsiteX91" fmla="*/ 4630660 w 4840057"/>
              <a:gd name="connsiteY91" fmla="*/ 3521122 h 4560163"/>
              <a:gd name="connsiteX92" fmla="*/ 4753490 w 4840057"/>
              <a:gd name="connsiteY92" fmla="*/ 3439235 h 4560163"/>
              <a:gd name="connsiteX93" fmla="*/ 4835376 w 4840057"/>
              <a:gd name="connsiteY93" fmla="*/ 3275462 h 4560163"/>
              <a:gd name="connsiteX94" fmla="*/ 4835376 w 4840057"/>
              <a:gd name="connsiteY94" fmla="*/ 2975212 h 4560163"/>
              <a:gd name="connsiteX95" fmla="*/ 4780785 w 4840057"/>
              <a:gd name="connsiteY95" fmla="*/ 2784143 h 4560163"/>
              <a:gd name="connsiteX96" fmla="*/ 4767138 w 4840057"/>
              <a:gd name="connsiteY96" fmla="*/ 2729552 h 4560163"/>
              <a:gd name="connsiteX97" fmla="*/ 4712547 w 4840057"/>
              <a:gd name="connsiteY97" fmla="*/ 2620370 h 4560163"/>
              <a:gd name="connsiteX98" fmla="*/ 4685251 w 4840057"/>
              <a:gd name="connsiteY98" fmla="*/ 2606722 h 4560163"/>
              <a:gd name="connsiteX99" fmla="*/ 4535126 w 4840057"/>
              <a:gd name="connsiteY99" fmla="*/ 2552131 h 4560163"/>
              <a:gd name="connsiteX100" fmla="*/ 4439591 w 4840057"/>
              <a:gd name="connsiteY100" fmla="*/ 2524835 h 4560163"/>
              <a:gd name="connsiteX101" fmla="*/ 4398648 w 4840057"/>
              <a:gd name="connsiteY101" fmla="*/ 2456597 h 4560163"/>
              <a:gd name="connsiteX102" fmla="*/ 4166636 w 4840057"/>
              <a:gd name="connsiteY102" fmla="*/ 2320119 h 4560163"/>
              <a:gd name="connsiteX103" fmla="*/ 4152988 w 4840057"/>
              <a:gd name="connsiteY103" fmla="*/ 2320119 h 4560163"/>
              <a:gd name="connsiteX104" fmla="*/ 4030158 w 4840057"/>
              <a:gd name="connsiteY104" fmla="*/ 2142698 h 4560163"/>
              <a:gd name="connsiteX105" fmla="*/ 3961920 w 4840057"/>
              <a:gd name="connsiteY105" fmla="*/ 2074459 h 4560163"/>
              <a:gd name="connsiteX106" fmla="*/ 3920976 w 4840057"/>
              <a:gd name="connsiteY106" fmla="*/ 2060812 h 4560163"/>
              <a:gd name="connsiteX107" fmla="*/ 3893681 w 4840057"/>
              <a:gd name="connsiteY107" fmla="*/ 2047164 h 4560163"/>
              <a:gd name="connsiteX108" fmla="*/ 3852738 w 4840057"/>
              <a:gd name="connsiteY108" fmla="*/ 1978925 h 4560163"/>
              <a:gd name="connsiteX109" fmla="*/ 3825442 w 4840057"/>
              <a:gd name="connsiteY109" fmla="*/ 1937982 h 4560163"/>
              <a:gd name="connsiteX110" fmla="*/ 3770851 w 4840057"/>
              <a:gd name="connsiteY110" fmla="*/ 1869743 h 4560163"/>
              <a:gd name="connsiteX111" fmla="*/ 3729908 w 4840057"/>
              <a:gd name="connsiteY111" fmla="*/ 1828800 h 4560163"/>
              <a:gd name="connsiteX112" fmla="*/ 3729908 w 4840057"/>
              <a:gd name="connsiteY112" fmla="*/ 1815152 h 4560163"/>
              <a:gd name="connsiteX113" fmla="*/ 3675317 w 4840057"/>
              <a:gd name="connsiteY113" fmla="*/ 1678674 h 4560163"/>
              <a:gd name="connsiteX114" fmla="*/ 3648021 w 4840057"/>
              <a:gd name="connsiteY114" fmla="*/ 1624083 h 4560163"/>
              <a:gd name="connsiteX115" fmla="*/ 3511544 w 4840057"/>
              <a:gd name="connsiteY115" fmla="*/ 1542197 h 4560163"/>
              <a:gd name="connsiteX116" fmla="*/ 3347770 w 4840057"/>
              <a:gd name="connsiteY116" fmla="*/ 1542197 h 4560163"/>
              <a:gd name="connsiteX117" fmla="*/ 3170350 w 4840057"/>
              <a:gd name="connsiteY117" fmla="*/ 1460310 h 4560163"/>
              <a:gd name="connsiteX118" fmla="*/ 3115758 w 4840057"/>
              <a:gd name="connsiteY118" fmla="*/ 1433014 h 4560163"/>
              <a:gd name="connsiteX119" fmla="*/ 3020224 w 4840057"/>
              <a:gd name="connsiteY119" fmla="*/ 1269241 h 4560163"/>
              <a:gd name="connsiteX120" fmla="*/ 2979281 w 4840057"/>
              <a:gd name="connsiteY120" fmla="*/ 1228298 h 4560163"/>
              <a:gd name="connsiteX121" fmla="*/ 2979281 w 4840057"/>
              <a:gd name="connsiteY121" fmla="*/ 1173707 h 4560163"/>
              <a:gd name="connsiteX122" fmla="*/ 2870099 w 4840057"/>
              <a:gd name="connsiteY122" fmla="*/ 1050877 h 4560163"/>
              <a:gd name="connsiteX123" fmla="*/ 2842803 w 4840057"/>
              <a:gd name="connsiteY123" fmla="*/ 1009934 h 4560163"/>
              <a:gd name="connsiteX124" fmla="*/ 2801860 w 4840057"/>
              <a:gd name="connsiteY124" fmla="*/ 887104 h 4560163"/>
              <a:gd name="connsiteX125" fmla="*/ 2706326 w 4840057"/>
              <a:gd name="connsiteY125" fmla="*/ 791570 h 4560163"/>
              <a:gd name="connsiteX126" fmla="*/ 2692678 w 4840057"/>
              <a:gd name="connsiteY126" fmla="*/ 750626 h 4560163"/>
              <a:gd name="connsiteX127" fmla="*/ 2501609 w 4840057"/>
              <a:gd name="connsiteY127" fmla="*/ 600501 h 4560163"/>
              <a:gd name="connsiteX128" fmla="*/ 2406075 w 4840057"/>
              <a:gd name="connsiteY128" fmla="*/ 450376 h 4560163"/>
              <a:gd name="connsiteX129" fmla="*/ 2337836 w 4840057"/>
              <a:gd name="connsiteY129" fmla="*/ 436728 h 4560163"/>
              <a:gd name="connsiteX130" fmla="*/ 2269597 w 4840057"/>
              <a:gd name="connsiteY130" fmla="*/ 313898 h 4560163"/>
              <a:gd name="connsiteX131" fmla="*/ 2228654 w 4840057"/>
              <a:gd name="connsiteY131" fmla="*/ 272955 h 4560163"/>
              <a:gd name="connsiteX132" fmla="*/ 2174063 w 4840057"/>
              <a:gd name="connsiteY132" fmla="*/ 177420 h 4560163"/>
              <a:gd name="connsiteX133" fmla="*/ 2133120 w 4840057"/>
              <a:gd name="connsiteY133" fmla="*/ 191068 h 4560163"/>
              <a:gd name="connsiteX134" fmla="*/ 2105824 w 4840057"/>
              <a:gd name="connsiteY134" fmla="*/ 95534 h 4560163"/>
              <a:gd name="connsiteX135" fmla="*/ 2010290 w 4840057"/>
              <a:gd name="connsiteY135" fmla="*/ 40943 h 4560163"/>
              <a:gd name="connsiteX136" fmla="*/ 1750982 w 4840057"/>
              <a:gd name="connsiteY136" fmla="*/ 0 h 4560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</a:cxnLst>
            <a:rect l="l" t="t" r="r" b="b"/>
            <a:pathLst>
              <a:path w="4840057" h="4560163">
                <a:moveTo>
                  <a:pt x="1750982" y="0"/>
                </a:moveTo>
                <a:lnTo>
                  <a:pt x="1682744" y="81886"/>
                </a:lnTo>
                <a:cubicBezTo>
                  <a:pt x="1506864" y="209798"/>
                  <a:pt x="1532618" y="129191"/>
                  <a:pt x="1532618" y="286603"/>
                </a:cubicBezTo>
                <a:lnTo>
                  <a:pt x="1518970" y="382137"/>
                </a:lnTo>
                <a:cubicBezTo>
                  <a:pt x="1471921" y="405661"/>
                  <a:pt x="1421873" y="437119"/>
                  <a:pt x="1368845" y="450376"/>
                </a:cubicBezTo>
                <a:cubicBezTo>
                  <a:pt x="1364432" y="451479"/>
                  <a:pt x="1359746" y="450376"/>
                  <a:pt x="1355197" y="450376"/>
                </a:cubicBezTo>
                <a:cubicBezTo>
                  <a:pt x="1298082" y="536047"/>
                  <a:pt x="1300606" y="499457"/>
                  <a:pt x="1300606" y="545910"/>
                </a:cubicBezTo>
                <a:cubicBezTo>
                  <a:pt x="1215410" y="687905"/>
                  <a:pt x="1256235" y="644875"/>
                  <a:pt x="1205072" y="696035"/>
                </a:cubicBezTo>
                <a:cubicBezTo>
                  <a:pt x="1177776" y="718781"/>
                  <a:pt x="1152749" y="744565"/>
                  <a:pt x="1123185" y="764274"/>
                </a:cubicBezTo>
                <a:cubicBezTo>
                  <a:pt x="1111215" y="772254"/>
                  <a:pt x="1082242" y="777922"/>
                  <a:pt x="1082242" y="777922"/>
                </a:cubicBezTo>
                <a:lnTo>
                  <a:pt x="1082242" y="777922"/>
                </a:lnTo>
                <a:cubicBezTo>
                  <a:pt x="878339" y="792487"/>
                  <a:pt x="936323" y="746420"/>
                  <a:pt x="863878" y="818865"/>
                </a:cubicBezTo>
                <a:cubicBezTo>
                  <a:pt x="804240" y="923232"/>
                  <a:pt x="825690" y="881595"/>
                  <a:pt x="795639" y="941695"/>
                </a:cubicBezTo>
                <a:cubicBezTo>
                  <a:pt x="682183" y="1069334"/>
                  <a:pt x="725193" y="1025789"/>
                  <a:pt x="672809" y="1078173"/>
                </a:cubicBezTo>
                <a:cubicBezTo>
                  <a:pt x="601149" y="1278821"/>
                  <a:pt x="634813" y="1208751"/>
                  <a:pt x="590923" y="1296537"/>
                </a:cubicBezTo>
                <a:cubicBezTo>
                  <a:pt x="561127" y="1400820"/>
                  <a:pt x="563627" y="1358952"/>
                  <a:pt x="563627" y="1419367"/>
                </a:cubicBezTo>
                <a:cubicBezTo>
                  <a:pt x="578185" y="1521270"/>
                  <a:pt x="554529" y="1492155"/>
                  <a:pt x="590923" y="1528549"/>
                </a:cubicBezTo>
                <a:lnTo>
                  <a:pt x="727400" y="1596788"/>
                </a:lnTo>
                <a:lnTo>
                  <a:pt x="713753" y="1678674"/>
                </a:lnTo>
                <a:cubicBezTo>
                  <a:pt x="674677" y="1704725"/>
                  <a:pt x="638965" y="1738906"/>
                  <a:pt x="590923" y="1746913"/>
                </a:cubicBezTo>
                <a:cubicBezTo>
                  <a:pt x="577461" y="1749157"/>
                  <a:pt x="563627" y="1746913"/>
                  <a:pt x="549979" y="1746913"/>
                </a:cubicBezTo>
                <a:cubicBezTo>
                  <a:pt x="495388" y="1769659"/>
                  <a:pt x="439798" y="1790142"/>
                  <a:pt x="386206" y="1815152"/>
                </a:cubicBezTo>
                <a:cubicBezTo>
                  <a:pt x="322309" y="1844970"/>
                  <a:pt x="366982" y="1842447"/>
                  <a:pt x="331615" y="1842447"/>
                </a:cubicBezTo>
                <a:cubicBezTo>
                  <a:pt x="290672" y="1878841"/>
                  <a:pt x="247520" y="1912893"/>
                  <a:pt x="208785" y="1951629"/>
                </a:cubicBezTo>
                <a:cubicBezTo>
                  <a:pt x="197187" y="1963227"/>
                  <a:pt x="191332" y="1979451"/>
                  <a:pt x="181490" y="1992573"/>
                </a:cubicBezTo>
                <a:cubicBezTo>
                  <a:pt x="177630" y="1997720"/>
                  <a:pt x="172391" y="2001671"/>
                  <a:pt x="167842" y="2006220"/>
                </a:cubicBezTo>
                <a:cubicBezTo>
                  <a:pt x="149645" y="2028966"/>
                  <a:pt x="128690" y="2049757"/>
                  <a:pt x="113251" y="2074459"/>
                </a:cubicBezTo>
                <a:cubicBezTo>
                  <a:pt x="105626" y="2086659"/>
                  <a:pt x="107583" y="2103433"/>
                  <a:pt x="99603" y="2115403"/>
                </a:cubicBezTo>
                <a:cubicBezTo>
                  <a:pt x="97080" y="2119188"/>
                  <a:pt x="90505" y="2115403"/>
                  <a:pt x="85956" y="2115403"/>
                </a:cubicBezTo>
                <a:lnTo>
                  <a:pt x="45012" y="2156346"/>
                </a:lnTo>
                <a:cubicBezTo>
                  <a:pt x="0" y="2246370"/>
                  <a:pt x="4069" y="2207715"/>
                  <a:pt x="4069" y="2265528"/>
                </a:cubicBezTo>
                <a:cubicBezTo>
                  <a:pt x="49804" y="2387489"/>
                  <a:pt x="45012" y="2335841"/>
                  <a:pt x="45012" y="2415653"/>
                </a:cubicBezTo>
                <a:cubicBezTo>
                  <a:pt x="78412" y="2482451"/>
                  <a:pt x="51963" y="2470244"/>
                  <a:pt x="113251" y="2470244"/>
                </a:cubicBezTo>
                <a:cubicBezTo>
                  <a:pt x="135997" y="2497540"/>
                  <a:pt x="159676" y="2524085"/>
                  <a:pt x="181490" y="2552131"/>
                </a:cubicBezTo>
                <a:cubicBezTo>
                  <a:pt x="191560" y="2565078"/>
                  <a:pt x="194720" y="2584635"/>
                  <a:pt x="208785" y="2593074"/>
                </a:cubicBezTo>
                <a:cubicBezTo>
                  <a:pt x="220488" y="2600096"/>
                  <a:pt x="236081" y="2593074"/>
                  <a:pt x="249729" y="2593074"/>
                </a:cubicBezTo>
                <a:cubicBezTo>
                  <a:pt x="267926" y="2606722"/>
                  <a:pt x="288236" y="2617933"/>
                  <a:pt x="304320" y="2634017"/>
                </a:cubicBezTo>
                <a:cubicBezTo>
                  <a:pt x="315918" y="2645616"/>
                  <a:pt x="320017" y="2663362"/>
                  <a:pt x="331615" y="2674961"/>
                </a:cubicBezTo>
                <a:cubicBezTo>
                  <a:pt x="334832" y="2678178"/>
                  <a:pt x="340714" y="2674961"/>
                  <a:pt x="345263" y="2674961"/>
                </a:cubicBezTo>
                <a:cubicBezTo>
                  <a:pt x="377108" y="2697707"/>
                  <a:pt x="407240" y="2723066"/>
                  <a:pt x="440797" y="2743200"/>
                </a:cubicBezTo>
                <a:cubicBezTo>
                  <a:pt x="453133" y="2750602"/>
                  <a:pt x="481741" y="2756847"/>
                  <a:pt x="481741" y="2756847"/>
                </a:cubicBezTo>
                <a:cubicBezTo>
                  <a:pt x="559954" y="2772490"/>
                  <a:pt x="529231" y="2760121"/>
                  <a:pt x="577275" y="2784143"/>
                </a:cubicBezTo>
                <a:cubicBezTo>
                  <a:pt x="692212" y="2841611"/>
                  <a:pt x="657685" y="2809962"/>
                  <a:pt x="700105" y="2852382"/>
                </a:cubicBezTo>
                <a:lnTo>
                  <a:pt x="741048" y="2920620"/>
                </a:lnTo>
                <a:cubicBezTo>
                  <a:pt x="774098" y="2986721"/>
                  <a:pt x="753958" y="2960826"/>
                  <a:pt x="795639" y="3002507"/>
                </a:cubicBezTo>
                <a:cubicBezTo>
                  <a:pt x="885990" y="3062741"/>
                  <a:pt x="848184" y="3042427"/>
                  <a:pt x="904821" y="3070746"/>
                </a:cubicBezTo>
                <a:lnTo>
                  <a:pt x="904821" y="3070746"/>
                </a:lnTo>
                <a:cubicBezTo>
                  <a:pt x="890448" y="3271961"/>
                  <a:pt x="919727" y="3204703"/>
                  <a:pt x="877526" y="3289110"/>
                </a:cubicBezTo>
                <a:cubicBezTo>
                  <a:pt x="891585" y="3443766"/>
                  <a:pt x="891173" y="3388987"/>
                  <a:pt x="891173" y="3452883"/>
                </a:cubicBezTo>
                <a:cubicBezTo>
                  <a:pt x="906751" y="3561928"/>
                  <a:pt x="904821" y="3516249"/>
                  <a:pt x="904821" y="3589361"/>
                </a:cubicBezTo>
                <a:cubicBezTo>
                  <a:pt x="888929" y="3684709"/>
                  <a:pt x="891173" y="3643575"/>
                  <a:pt x="891173" y="3712191"/>
                </a:cubicBezTo>
                <a:lnTo>
                  <a:pt x="891173" y="4012441"/>
                </a:lnTo>
                <a:lnTo>
                  <a:pt x="959412" y="4230806"/>
                </a:lnTo>
                <a:cubicBezTo>
                  <a:pt x="986708" y="4258101"/>
                  <a:pt x="1012448" y="4287046"/>
                  <a:pt x="1041299" y="4312692"/>
                </a:cubicBezTo>
                <a:cubicBezTo>
                  <a:pt x="1086027" y="4352450"/>
                  <a:pt x="1082242" y="4320829"/>
                  <a:pt x="1082242" y="4353635"/>
                </a:cubicBezTo>
                <a:lnTo>
                  <a:pt x="1177776" y="4449170"/>
                </a:lnTo>
                <a:cubicBezTo>
                  <a:pt x="1275582" y="4488292"/>
                  <a:pt x="1221517" y="4476465"/>
                  <a:pt x="1341550" y="4476465"/>
                </a:cubicBezTo>
                <a:cubicBezTo>
                  <a:pt x="1417731" y="4537411"/>
                  <a:pt x="1383734" y="4518029"/>
                  <a:pt x="1437084" y="4544704"/>
                </a:cubicBezTo>
                <a:cubicBezTo>
                  <a:pt x="1591668" y="4560163"/>
                  <a:pt x="1527842" y="4558352"/>
                  <a:pt x="1628153" y="4558352"/>
                </a:cubicBezTo>
                <a:lnTo>
                  <a:pt x="1750982" y="4558352"/>
                </a:lnTo>
                <a:cubicBezTo>
                  <a:pt x="1773728" y="4553803"/>
                  <a:pt x="1797501" y="4552849"/>
                  <a:pt x="1819221" y="4544704"/>
                </a:cubicBezTo>
                <a:cubicBezTo>
                  <a:pt x="1834579" y="4538945"/>
                  <a:pt x="1860164" y="4517409"/>
                  <a:pt x="1860164" y="4517409"/>
                </a:cubicBezTo>
                <a:cubicBezTo>
                  <a:pt x="2020104" y="4473788"/>
                  <a:pt x="2033488" y="4522858"/>
                  <a:pt x="1996642" y="4449170"/>
                </a:cubicBezTo>
                <a:cubicBezTo>
                  <a:pt x="2141258" y="4376862"/>
                  <a:pt x="2082258" y="4380931"/>
                  <a:pt x="2160415" y="4380931"/>
                </a:cubicBezTo>
                <a:cubicBezTo>
                  <a:pt x="2351325" y="4410301"/>
                  <a:pt x="2278000" y="4408226"/>
                  <a:pt x="2378779" y="4408226"/>
                </a:cubicBezTo>
                <a:lnTo>
                  <a:pt x="2419723" y="4449170"/>
                </a:lnTo>
                <a:cubicBezTo>
                  <a:pt x="2466769" y="4511899"/>
                  <a:pt x="2440321" y="4493588"/>
                  <a:pt x="2487961" y="4517409"/>
                </a:cubicBezTo>
                <a:cubicBezTo>
                  <a:pt x="2510707" y="4521958"/>
                  <a:pt x="2533003" y="4531056"/>
                  <a:pt x="2556200" y="4531056"/>
                </a:cubicBezTo>
                <a:cubicBezTo>
                  <a:pt x="2570586" y="4531056"/>
                  <a:pt x="2597144" y="4517409"/>
                  <a:pt x="2597144" y="4517409"/>
                </a:cubicBezTo>
                <a:lnTo>
                  <a:pt x="2760917" y="4517409"/>
                </a:lnTo>
                <a:cubicBezTo>
                  <a:pt x="2815903" y="4425764"/>
                  <a:pt x="2775334" y="4449170"/>
                  <a:pt x="2883747" y="4449170"/>
                </a:cubicBezTo>
                <a:cubicBezTo>
                  <a:pt x="3014890" y="4390884"/>
                  <a:pt x="2961771" y="4394579"/>
                  <a:pt x="3033872" y="4394579"/>
                </a:cubicBezTo>
                <a:cubicBezTo>
                  <a:pt x="3093012" y="4362734"/>
                  <a:pt x="3151215" y="4329083"/>
                  <a:pt x="3211293" y="4299044"/>
                </a:cubicBezTo>
                <a:cubicBezTo>
                  <a:pt x="3274023" y="4267679"/>
                  <a:pt x="3235049" y="4302584"/>
                  <a:pt x="3265884" y="4271749"/>
                </a:cubicBezTo>
                <a:cubicBezTo>
                  <a:pt x="3342066" y="4210803"/>
                  <a:pt x="3308069" y="4230185"/>
                  <a:pt x="3361418" y="4203510"/>
                </a:cubicBezTo>
                <a:cubicBezTo>
                  <a:pt x="3402361" y="4176214"/>
                  <a:pt x="3441743" y="4146417"/>
                  <a:pt x="3484248" y="4121623"/>
                </a:cubicBezTo>
                <a:cubicBezTo>
                  <a:pt x="3569290" y="4072015"/>
                  <a:pt x="3486493" y="4146674"/>
                  <a:pt x="3552487" y="4080680"/>
                </a:cubicBezTo>
                <a:cubicBezTo>
                  <a:pt x="3631383" y="4017563"/>
                  <a:pt x="3591597" y="4026089"/>
                  <a:pt x="3661669" y="4026089"/>
                </a:cubicBezTo>
                <a:cubicBezTo>
                  <a:pt x="3688965" y="4035188"/>
                  <a:pt x="3717264" y="4041700"/>
                  <a:pt x="3743556" y="4053385"/>
                </a:cubicBezTo>
                <a:cubicBezTo>
                  <a:pt x="3816325" y="4085727"/>
                  <a:pt x="3754642" y="4080680"/>
                  <a:pt x="3811794" y="4080680"/>
                </a:cubicBezTo>
                <a:lnTo>
                  <a:pt x="3961920" y="4080680"/>
                </a:lnTo>
                <a:cubicBezTo>
                  <a:pt x="4059725" y="4041558"/>
                  <a:pt x="4005660" y="4053385"/>
                  <a:pt x="4125693" y="4053385"/>
                </a:cubicBezTo>
                <a:cubicBezTo>
                  <a:pt x="4194268" y="4007668"/>
                  <a:pt x="4208292" y="4022524"/>
                  <a:pt x="4221227" y="3957850"/>
                </a:cubicBezTo>
                <a:cubicBezTo>
                  <a:pt x="4223011" y="3948928"/>
                  <a:pt x="4221227" y="3939653"/>
                  <a:pt x="4221227" y="3930555"/>
                </a:cubicBezTo>
                <a:cubicBezTo>
                  <a:pt x="4239424" y="3916907"/>
                  <a:pt x="4255473" y="3899784"/>
                  <a:pt x="4275818" y="3889612"/>
                </a:cubicBezTo>
                <a:cubicBezTo>
                  <a:pt x="4292595" y="3881224"/>
                  <a:pt x="4314802" y="3886369"/>
                  <a:pt x="4330409" y="3875964"/>
                </a:cubicBezTo>
                <a:cubicBezTo>
                  <a:pt x="4344057" y="3866865"/>
                  <a:pt x="4357705" y="3835020"/>
                  <a:pt x="4357705" y="3835020"/>
                </a:cubicBezTo>
                <a:cubicBezTo>
                  <a:pt x="4411016" y="3808365"/>
                  <a:pt x="4413871" y="3818223"/>
                  <a:pt x="4439591" y="3766782"/>
                </a:cubicBezTo>
                <a:cubicBezTo>
                  <a:pt x="4441625" y="3762713"/>
                  <a:pt x="4439591" y="3757683"/>
                  <a:pt x="4439591" y="3753134"/>
                </a:cubicBezTo>
                <a:lnTo>
                  <a:pt x="4453239" y="3630304"/>
                </a:lnTo>
                <a:cubicBezTo>
                  <a:pt x="4498732" y="3607558"/>
                  <a:pt x="4546400" y="3588722"/>
                  <a:pt x="4589717" y="3562065"/>
                </a:cubicBezTo>
                <a:cubicBezTo>
                  <a:pt x="4606155" y="3551950"/>
                  <a:pt x="4630660" y="3521122"/>
                  <a:pt x="4630660" y="3521122"/>
                </a:cubicBezTo>
                <a:lnTo>
                  <a:pt x="4753490" y="3439235"/>
                </a:lnTo>
                <a:cubicBezTo>
                  <a:pt x="4840057" y="3294956"/>
                  <a:pt x="4835376" y="3355811"/>
                  <a:pt x="4835376" y="3275462"/>
                </a:cubicBezTo>
                <a:lnTo>
                  <a:pt x="4835376" y="2975212"/>
                </a:lnTo>
                <a:cubicBezTo>
                  <a:pt x="4817179" y="2911522"/>
                  <a:pt x="4799475" y="2847690"/>
                  <a:pt x="4780785" y="2784143"/>
                </a:cubicBezTo>
                <a:cubicBezTo>
                  <a:pt x="4765699" y="2732851"/>
                  <a:pt x="4767138" y="2759494"/>
                  <a:pt x="4767138" y="2729552"/>
                </a:cubicBezTo>
                <a:cubicBezTo>
                  <a:pt x="4754106" y="2696973"/>
                  <a:pt x="4739802" y="2647625"/>
                  <a:pt x="4712547" y="2620370"/>
                </a:cubicBezTo>
                <a:cubicBezTo>
                  <a:pt x="4705354" y="2613177"/>
                  <a:pt x="4694350" y="2611271"/>
                  <a:pt x="4685251" y="2606722"/>
                </a:cubicBezTo>
                <a:cubicBezTo>
                  <a:pt x="4584438" y="2539514"/>
                  <a:pt x="4636169" y="2552131"/>
                  <a:pt x="4535126" y="2552131"/>
                </a:cubicBezTo>
                <a:cubicBezTo>
                  <a:pt x="4503281" y="2543032"/>
                  <a:pt x="4468542" y="2540919"/>
                  <a:pt x="4439591" y="2524835"/>
                </a:cubicBezTo>
                <a:cubicBezTo>
                  <a:pt x="4428191" y="2518502"/>
                  <a:pt x="4406275" y="2471850"/>
                  <a:pt x="4398648" y="2456597"/>
                </a:cubicBezTo>
                <a:cubicBezTo>
                  <a:pt x="4254247" y="2356627"/>
                  <a:pt x="4278377" y="2342468"/>
                  <a:pt x="4166636" y="2320119"/>
                </a:cubicBezTo>
                <a:cubicBezTo>
                  <a:pt x="4162175" y="2319227"/>
                  <a:pt x="4157537" y="2320119"/>
                  <a:pt x="4152988" y="2320119"/>
                </a:cubicBezTo>
                <a:lnTo>
                  <a:pt x="4030158" y="2142698"/>
                </a:lnTo>
                <a:cubicBezTo>
                  <a:pt x="4007412" y="2119952"/>
                  <a:pt x="3987654" y="2093760"/>
                  <a:pt x="3961920" y="2074459"/>
                </a:cubicBezTo>
                <a:cubicBezTo>
                  <a:pt x="3950411" y="2065827"/>
                  <a:pt x="3934333" y="2066155"/>
                  <a:pt x="3920976" y="2060812"/>
                </a:cubicBezTo>
                <a:cubicBezTo>
                  <a:pt x="3911531" y="2057034"/>
                  <a:pt x="3902779" y="2051713"/>
                  <a:pt x="3893681" y="2047164"/>
                </a:cubicBezTo>
                <a:cubicBezTo>
                  <a:pt x="3880033" y="2024418"/>
                  <a:pt x="3866797" y="2001419"/>
                  <a:pt x="3852738" y="1978925"/>
                </a:cubicBezTo>
                <a:cubicBezTo>
                  <a:pt x="3844045" y="1965016"/>
                  <a:pt x="3825442" y="1937982"/>
                  <a:pt x="3825442" y="1937982"/>
                </a:cubicBezTo>
                <a:cubicBezTo>
                  <a:pt x="3807245" y="1915236"/>
                  <a:pt x="3790033" y="1891665"/>
                  <a:pt x="3770851" y="1869743"/>
                </a:cubicBezTo>
                <a:cubicBezTo>
                  <a:pt x="3758141" y="1855218"/>
                  <a:pt x="3741488" y="1844241"/>
                  <a:pt x="3729908" y="1828800"/>
                </a:cubicBezTo>
                <a:cubicBezTo>
                  <a:pt x="3727178" y="1825161"/>
                  <a:pt x="3729908" y="1819701"/>
                  <a:pt x="3729908" y="1815152"/>
                </a:cubicBezTo>
                <a:cubicBezTo>
                  <a:pt x="3711711" y="1769659"/>
                  <a:pt x="3694618" y="1723709"/>
                  <a:pt x="3675317" y="1678674"/>
                </a:cubicBezTo>
                <a:cubicBezTo>
                  <a:pt x="3667303" y="1659974"/>
                  <a:pt x="3648021" y="1624083"/>
                  <a:pt x="3648021" y="1624083"/>
                </a:cubicBezTo>
                <a:cubicBezTo>
                  <a:pt x="3578289" y="1519486"/>
                  <a:pt x="3626235" y="1542197"/>
                  <a:pt x="3511544" y="1542197"/>
                </a:cubicBezTo>
                <a:lnTo>
                  <a:pt x="3347770" y="1542197"/>
                </a:lnTo>
                <a:cubicBezTo>
                  <a:pt x="3288630" y="1514901"/>
                  <a:pt x="3230579" y="1485110"/>
                  <a:pt x="3170350" y="1460310"/>
                </a:cubicBezTo>
                <a:cubicBezTo>
                  <a:pt x="3111344" y="1436013"/>
                  <a:pt x="3115758" y="1467734"/>
                  <a:pt x="3115758" y="1433014"/>
                </a:cubicBezTo>
                <a:cubicBezTo>
                  <a:pt x="3083913" y="1378423"/>
                  <a:pt x="3055281" y="1321827"/>
                  <a:pt x="3020224" y="1269241"/>
                </a:cubicBezTo>
                <a:cubicBezTo>
                  <a:pt x="3009518" y="1253182"/>
                  <a:pt x="2986884" y="1246038"/>
                  <a:pt x="2979281" y="1228298"/>
                </a:cubicBezTo>
                <a:cubicBezTo>
                  <a:pt x="2972113" y="1211572"/>
                  <a:pt x="2979281" y="1191904"/>
                  <a:pt x="2979281" y="1173707"/>
                </a:cubicBezTo>
                <a:cubicBezTo>
                  <a:pt x="2942887" y="1132764"/>
                  <a:pt x="2905169" y="1092960"/>
                  <a:pt x="2870099" y="1050877"/>
                </a:cubicBezTo>
                <a:cubicBezTo>
                  <a:pt x="2859598" y="1038276"/>
                  <a:pt x="2842803" y="1009934"/>
                  <a:pt x="2842803" y="1009934"/>
                </a:cubicBezTo>
                <a:cubicBezTo>
                  <a:pt x="2795757" y="915840"/>
                  <a:pt x="2801860" y="958564"/>
                  <a:pt x="2801860" y="887104"/>
                </a:cubicBezTo>
                <a:cubicBezTo>
                  <a:pt x="2770015" y="855259"/>
                  <a:pt x="2734459" y="826737"/>
                  <a:pt x="2706326" y="791570"/>
                </a:cubicBezTo>
                <a:cubicBezTo>
                  <a:pt x="2697339" y="780336"/>
                  <a:pt x="2692678" y="750626"/>
                  <a:pt x="2692678" y="750626"/>
                </a:cubicBezTo>
                <a:cubicBezTo>
                  <a:pt x="2506893" y="622007"/>
                  <a:pt x="2547425" y="692133"/>
                  <a:pt x="2501609" y="600501"/>
                </a:cubicBezTo>
                <a:cubicBezTo>
                  <a:pt x="2469764" y="550459"/>
                  <a:pt x="2448017" y="492318"/>
                  <a:pt x="2406075" y="450376"/>
                </a:cubicBezTo>
                <a:cubicBezTo>
                  <a:pt x="2389672" y="433973"/>
                  <a:pt x="2337836" y="436728"/>
                  <a:pt x="2337836" y="436728"/>
                </a:cubicBezTo>
                <a:cubicBezTo>
                  <a:pt x="2315090" y="395785"/>
                  <a:pt x="2295578" y="352869"/>
                  <a:pt x="2269597" y="313898"/>
                </a:cubicBezTo>
                <a:cubicBezTo>
                  <a:pt x="2258891" y="297839"/>
                  <a:pt x="2228654" y="272955"/>
                  <a:pt x="2228654" y="272955"/>
                </a:cubicBezTo>
                <a:cubicBezTo>
                  <a:pt x="2210457" y="241110"/>
                  <a:pt x="2201910" y="201289"/>
                  <a:pt x="2174063" y="177420"/>
                </a:cubicBezTo>
                <a:cubicBezTo>
                  <a:pt x="2163140" y="168058"/>
                  <a:pt x="2133120" y="191068"/>
                  <a:pt x="2133120" y="191068"/>
                </a:cubicBezTo>
                <a:lnTo>
                  <a:pt x="2105824" y="95534"/>
                </a:lnTo>
                <a:lnTo>
                  <a:pt x="2010290" y="40943"/>
                </a:lnTo>
                <a:lnTo>
                  <a:pt x="1750982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>
            <a:spLocks noChangeAspect="1"/>
          </p:cNvSpPr>
          <p:nvPr/>
        </p:nvSpPr>
        <p:spPr>
          <a:xfrm>
            <a:off x="5214942" y="3008272"/>
            <a:ext cx="1218911" cy="3000397"/>
          </a:xfrm>
          <a:prstGeom prst="rect">
            <a:avLst/>
          </a:prstGeom>
          <a:solidFill>
            <a:schemeClr val="accen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301752" y="457200"/>
            <a:ext cx="8686800" cy="841248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4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200" i="1" cap="all" dirty="0" smtClean="0">
                <a:effectLst>
                  <a:reflection blurRad="12700" stA="48000" endA="300" endPos="55000" dir="5400000" sy="-90000" algn="bl"/>
                </a:effectLst>
              </a:rPr>
              <a:t>Primer </a:t>
            </a:r>
            <a:r>
              <a:rPr lang="en-US" sz="3200" i="1" cap="all" dirty="0" err="1" smtClean="0">
                <a:effectLst>
                  <a:reflection blurRad="12700" stA="48000" endA="300" endPos="55000" dir="5400000" sy="-90000" algn="bl"/>
                </a:effectLst>
              </a:rPr>
              <a:t>za</a:t>
            </a:r>
            <a:r>
              <a:rPr lang="en-US" sz="3200" i="1" cap="all" dirty="0" smtClean="0">
                <a:effectLst>
                  <a:reflection blurRad="12700" stA="48000" endA="300" endPos="55000" dir="5400000" sy="-90000" algn="bl"/>
                </a:effectLst>
              </a:rPr>
              <a:t> </a:t>
            </a:r>
            <a:r>
              <a:rPr lang="en-US" sz="3200" i="1" cap="all" dirty="0" err="1" smtClean="0">
                <a:effectLst>
                  <a:reflection blurRad="12700" stA="48000" endA="300" endPos="55000" dir="5400000" sy="-90000" algn="bl"/>
                </a:effectLst>
              </a:rPr>
              <a:t>područje</a:t>
            </a:r>
            <a:r>
              <a:rPr lang="en-US" sz="3200" i="1" cap="all" dirty="0" smtClean="0">
                <a:effectLst>
                  <a:reflection blurRad="12700" stA="48000" endA="300" endPos="55000" dir="5400000" sy="-90000" algn="bl"/>
                </a:effectLst>
              </a:rPr>
              <a:t> </a:t>
            </a:r>
            <a:r>
              <a:rPr lang="en-US" sz="3200" i="1" cap="all" dirty="0" err="1" smtClean="0">
                <a:effectLst>
                  <a:reflection blurRad="12700" stA="48000" endA="300" endPos="55000" dir="5400000" sy="-90000" algn="bl"/>
                </a:effectLst>
              </a:rPr>
              <a:t>Beograda</a:t>
            </a:r>
            <a:endParaRPr lang="en-US" sz="3200" dirty="0"/>
          </a:p>
        </p:txBody>
      </p:sp>
      <p:sp>
        <p:nvSpPr>
          <p:cNvPr id="37" name="Content Placeholder 2"/>
          <p:cNvSpPr>
            <a:spLocks noGrp="1"/>
          </p:cNvSpPr>
          <p:nvPr>
            <p:ph idx="1"/>
          </p:nvPr>
        </p:nvSpPr>
        <p:spPr>
          <a:xfrm>
            <a:off x="450000" y="1440000"/>
            <a:ext cx="8640000" cy="4320000"/>
          </a:xfrm>
        </p:spPr>
        <p:txBody>
          <a:bodyPr>
            <a:normAutofit/>
          </a:bodyPr>
          <a:lstStyle/>
          <a:p>
            <a:r>
              <a:rPr lang="sr-Latn-RS" dirty="0" smtClean="0"/>
              <a:t>Metodologija modelovanja</a:t>
            </a:r>
            <a:endParaRPr lang="sr-Latn-RS" dirty="0"/>
          </a:p>
          <a:p>
            <a:pPr marL="450000" lvl="1" indent="-252000">
              <a:buClr>
                <a:srgbClr val="006699"/>
              </a:buClr>
              <a:buSzPct val="100000"/>
            </a:pPr>
            <a:r>
              <a:rPr lang="sr-Latn-RS" dirty="0" smtClean="0">
                <a:latin typeface="+mn-lt"/>
              </a:rPr>
              <a:t>Princip mašinskog učenja</a:t>
            </a:r>
          </a:p>
        </p:txBody>
      </p:sp>
      <p:sp>
        <p:nvSpPr>
          <p:cNvPr id="39" name="Slide Number Placeholder 3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D4338-65C5-496E-BC55-0AE548EBFE85}" type="slidenum">
              <a:rPr lang="en-US" smtClean="0"/>
              <a:pPr/>
              <a:t>23</a:t>
            </a:fld>
            <a:r>
              <a:rPr lang="sr-Latn-RS" smtClean="0"/>
              <a:t>/31</a:t>
            </a:r>
            <a:endParaRPr 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 bwMode="auto">
          <a:xfrm>
            <a:off x="0" y="4442460"/>
            <a:ext cx="9044940" cy="2415540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97" name="Picture 4" descr="E:\_RunDisc\Paper Zagreb 2013\Figure x16a.jpg"/>
          <p:cNvPicPr>
            <a:picLocks noChangeAspect="1" noChangeArrowheads="1"/>
          </p:cNvPicPr>
          <p:nvPr/>
        </p:nvPicPr>
        <p:blipFill>
          <a:blip r:embed="rId3" cstate="print"/>
          <a:srcRect b="8030"/>
          <a:stretch>
            <a:fillRect/>
          </a:stretch>
        </p:blipFill>
        <p:spPr bwMode="auto">
          <a:xfrm>
            <a:off x="0" y="3286125"/>
            <a:ext cx="3705697" cy="3287881"/>
          </a:xfrm>
          <a:prstGeom prst="rect">
            <a:avLst/>
          </a:prstGeom>
          <a:noFill/>
        </p:spPr>
      </p:pic>
      <p:pic>
        <p:nvPicPr>
          <p:cNvPr id="98" name="Picture 97" descr="Figure x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2066" y="3275919"/>
            <a:ext cx="3714776" cy="3582105"/>
          </a:xfrm>
          <a:prstGeom prst="rect">
            <a:avLst/>
          </a:prstGeom>
        </p:spPr>
      </p:pic>
      <p:grpSp>
        <p:nvGrpSpPr>
          <p:cNvPr id="4" name="Group 98"/>
          <p:cNvGrpSpPr/>
          <p:nvPr/>
        </p:nvGrpSpPr>
        <p:grpSpPr>
          <a:xfrm>
            <a:off x="5363852" y="3286125"/>
            <a:ext cx="2994362" cy="3429023"/>
            <a:chOff x="4666564" y="1917689"/>
            <a:chExt cx="3654982" cy="3962430"/>
          </a:xfrm>
        </p:grpSpPr>
        <p:sp>
          <p:nvSpPr>
            <p:cNvPr id="100" name="Content Placeholder 2"/>
            <p:cNvSpPr txBox="1">
              <a:spLocks/>
            </p:cNvSpPr>
            <p:nvPr/>
          </p:nvSpPr>
          <p:spPr>
            <a:xfrm>
              <a:off x="6143637" y="5451491"/>
              <a:ext cx="2177909" cy="42862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1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buNone/>
              </a:pPr>
              <a:r>
                <a:rPr lang="sr-Latn-RS" sz="2000" b="1" dirty="0" smtClean="0">
                  <a:solidFill>
                    <a:srgbClr val="002060"/>
                  </a:solidFill>
                </a:rPr>
                <a:t>ekspozicija</a:t>
              </a:r>
              <a:r>
                <a:rPr lang="en-US" sz="2000" b="1" dirty="0" smtClean="0">
                  <a:solidFill>
                    <a:srgbClr val="002060"/>
                  </a:solidFill>
                </a:rPr>
                <a:t>’</a:t>
              </a:r>
            </a:p>
          </p:txBody>
        </p:sp>
        <p:sp>
          <p:nvSpPr>
            <p:cNvPr id="101" name="Content Placeholder 2"/>
            <p:cNvSpPr txBox="1">
              <a:spLocks/>
            </p:cNvSpPr>
            <p:nvPr/>
          </p:nvSpPr>
          <p:spPr>
            <a:xfrm rot="16200000">
              <a:off x="3791922" y="2792331"/>
              <a:ext cx="2177911" cy="42862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2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buNone/>
              </a:pPr>
              <a:r>
                <a:rPr lang="en-US" sz="2000" b="1" dirty="0" err="1" smtClean="0">
                  <a:solidFill>
                    <a:srgbClr val="002060"/>
                  </a:solidFill>
                </a:rPr>
                <a:t>nagib</a:t>
              </a:r>
              <a:r>
                <a:rPr lang="en-US" sz="2000" b="1" dirty="0" smtClean="0">
                  <a:solidFill>
                    <a:srgbClr val="002060"/>
                  </a:solidFill>
                </a:rPr>
                <a:t>’</a:t>
              </a:r>
            </a:p>
          </p:txBody>
        </p:sp>
      </p:grpSp>
      <p:grpSp>
        <p:nvGrpSpPr>
          <p:cNvPr id="5" name="Group 101"/>
          <p:cNvGrpSpPr/>
          <p:nvPr/>
        </p:nvGrpSpPr>
        <p:grpSpPr>
          <a:xfrm>
            <a:off x="285720" y="4354427"/>
            <a:ext cx="1857388" cy="1518873"/>
            <a:chOff x="-1389378" y="3303313"/>
            <a:chExt cx="2177627" cy="1747275"/>
          </a:xfrm>
        </p:grpSpPr>
        <p:cxnSp>
          <p:nvCxnSpPr>
            <p:cNvPr id="103" name="Straight Arrow Connector 102"/>
            <p:cNvCxnSpPr/>
            <p:nvPr/>
          </p:nvCxnSpPr>
          <p:spPr>
            <a:xfrm flipV="1">
              <a:off x="118210" y="4621965"/>
              <a:ext cx="670039" cy="164358"/>
            </a:xfrm>
            <a:prstGeom prst="straightConnector1">
              <a:avLst/>
            </a:prstGeom>
            <a:ln w="381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/>
            <p:cNvCxnSpPr>
              <a:stCxn id="106" idx="0"/>
            </p:cNvCxnSpPr>
            <p:nvPr/>
          </p:nvCxnSpPr>
          <p:spPr>
            <a:xfrm rot="5400000" flipH="1" flipV="1">
              <a:off x="-954929" y="3476087"/>
              <a:ext cx="743384" cy="397835"/>
            </a:xfrm>
            <a:prstGeom prst="straightConnector1">
              <a:avLst/>
            </a:prstGeom>
            <a:ln w="381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Content Placeholder 2"/>
            <p:cNvSpPr txBox="1">
              <a:spLocks/>
            </p:cNvSpPr>
            <p:nvPr/>
          </p:nvSpPr>
          <p:spPr>
            <a:xfrm>
              <a:off x="-1389378" y="4621960"/>
              <a:ext cx="1714512" cy="42862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77500" lnSpcReduction="2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buNone/>
              </a:pPr>
              <a:r>
                <a:rPr lang="sr-Latn-RS" sz="2000" b="1" dirty="0" smtClean="0">
                  <a:solidFill>
                    <a:srgbClr val="002060"/>
                  </a:solidFill>
                </a:rPr>
                <a:t>stbilan teren</a:t>
              </a:r>
              <a:endParaRPr lang="en-US" sz="2000" b="1" dirty="0" smtClean="0">
                <a:solidFill>
                  <a:srgbClr val="002060"/>
                </a:solidFill>
              </a:endParaRPr>
            </a:p>
          </p:txBody>
        </p:sp>
        <p:sp>
          <p:nvSpPr>
            <p:cNvPr id="106" name="Content Placeholder 2"/>
            <p:cNvSpPr txBox="1">
              <a:spLocks/>
            </p:cNvSpPr>
            <p:nvPr/>
          </p:nvSpPr>
          <p:spPr>
            <a:xfrm>
              <a:off x="-1389378" y="4046696"/>
              <a:ext cx="1214446" cy="42862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buNone/>
              </a:pPr>
              <a:r>
                <a:rPr lang="sr-Latn-RS" sz="1900" b="1" dirty="0" smtClean="0">
                  <a:solidFill>
                    <a:srgbClr val="002060"/>
                  </a:solidFill>
                </a:rPr>
                <a:t>klizište</a:t>
              </a:r>
              <a:endParaRPr lang="en-US" sz="1900" b="1" dirty="0" smtClean="0">
                <a:solidFill>
                  <a:srgbClr val="002060"/>
                </a:solidFill>
              </a:endParaRPr>
            </a:p>
          </p:txBody>
        </p:sp>
      </p:grpSp>
      <p:sp>
        <p:nvSpPr>
          <p:cNvPr id="107" name="Oval 106"/>
          <p:cNvSpPr/>
          <p:nvPr/>
        </p:nvSpPr>
        <p:spPr>
          <a:xfrm>
            <a:off x="1500166" y="3571877"/>
            <a:ext cx="571504" cy="642942"/>
          </a:xfrm>
          <a:prstGeom prst="ellipse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/>
          <p:nvPr/>
        </p:nvSpPr>
        <p:spPr>
          <a:xfrm>
            <a:off x="2428860" y="4786323"/>
            <a:ext cx="642942" cy="714380"/>
          </a:xfrm>
          <a:prstGeom prst="ellipse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Content Placeholder 2"/>
          <p:cNvSpPr txBox="1">
            <a:spLocks/>
          </p:cNvSpPr>
          <p:nvPr/>
        </p:nvSpPr>
        <p:spPr>
          <a:xfrm>
            <a:off x="1643042" y="6272780"/>
            <a:ext cx="1784263" cy="37092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None/>
            </a:pPr>
            <a:r>
              <a:rPr lang="sr-Latn-RS" sz="2000" b="1" dirty="0" smtClean="0">
                <a:solidFill>
                  <a:srgbClr val="002060"/>
                </a:solidFill>
              </a:rPr>
              <a:t>npr. ekspozicija </a:t>
            </a:r>
            <a:endParaRPr lang="en-US" sz="2000" b="1" dirty="0" smtClean="0">
              <a:solidFill>
                <a:srgbClr val="002060"/>
              </a:solidFill>
            </a:endParaRPr>
          </a:p>
        </p:txBody>
      </p:sp>
      <p:sp>
        <p:nvSpPr>
          <p:cNvPr id="110" name="Content Placeholder 2"/>
          <p:cNvSpPr txBox="1">
            <a:spLocks/>
          </p:cNvSpPr>
          <p:nvPr/>
        </p:nvSpPr>
        <p:spPr>
          <a:xfrm rot="16200000">
            <a:off x="-623942" y="4195787"/>
            <a:ext cx="1884729" cy="35115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None/>
            </a:pPr>
            <a:r>
              <a:rPr lang="sr-Latn-RS" sz="2000" b="1" dirty="0" smtClean="0">
                <a:solidFill>
                  <a:srgbClr val="002060"/>
                </a:solidFill>
              </a:rPr>
              <a:t>npr. nagib</a:t>
            </a:r>
            <a:endParaRPr lang="en-US" sz="2000" b="1" dirty="0" smtClean="0">
              <a:solidFill>
                <a:srgbClr val="002060"/>
              </a:solidFill>
            </a:endParaRPr>
          </a:p>
        </p:txBody>
      </p:sp>
      <p:graphicFrame>
        <p:nvGraphicFramePr>
          <p:cNvPr id="111" name="Object 3"/>
          <p:cNvGraphicFramePr>
            <a:graphicFrameLocks noChangeAspect="1"/>
          </p:cNvGraphicFramePr>
          <p:nvPr/>
        </p:nvGraphicFramePr>
        <p:xfrm>
          <a:off x="2786050" y="3068542"/>
          <a:ext cx="2258991" cy="428628"/>
        </p:xfrm>
        <a:graphic>
          <a:graphicData uri="http://schemas.openxmlformats.org/presentationml/2006/ole">
            <p:oleObj spid="_x0000_s28674" name="Equation" r:id="rId5" imgW="1625600" imgH="342900" progId="Equation.3">
              <p:embed/>
            </p:oleObj>
          </a:graphicData>
        </a:graphic>
      </p:graphicFrame>
      <p:cxnSp>
        <p:nvCxnSpPr>
          <p:cNvPr id="112" name="Straight Arrow Connector 111"/>
          <p:cNvCxnSpPr/>
          <p:nvPr/>
        </p:nvCxnSpPr>
        <p:spPr>
          <a:xfrm flipV="1">
            <a:off x="2857488" y="3497170"/>
            <a:ext cx="428628" cy="360458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/>
          <p:nvPr/>
        </p:nvCxnSpPr>
        <p:spPr>
          <a:xfrm>
            <a:off x="4643438" y="3500438"/>
            <a:ext cx="428628" cy="353922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/>
          <p:cNvCxnSpPr/>
          <p:nvPr/>
        </p:nvCxnSpPr>
        <p:spPr>
          <a:xfrm rot="10800000">
            <a:off x="5072066" y="5643579"/>
            <a:ext cx="857256" cy="360458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5" name="Object 1"/>
          <p:cNvGraphicFramePr>
            <a:graphicFrameLocks noChangeAspect="1"/>
          </p:cNvGraphicFramePr>
          <p:nvPr/>
        </p:nvGraphicFramePr>
        <p:xfrm>
          <a:off x="2862263" y="5000631"/>
          <a:ext cx="3979862" cy="785812"/>
        </p:xfrm>
        <a:graphic>
          <a:graphicData uri="http://schemas.openxmlformats.org/presentationml/2006/ole">
            <p:oleObj spid="_x0000_s28675" name="Equation" r:id="rId6" imgW="1981080" imgH="444240" progId="Equation.3">
              <p:embed/>
            </p:oleObj>
          </a:graphicData>
        </a:graphic>
      </p:graphicFrame>
      <p:sp>
        <p:nvSpPr>
          <p:cNvPr id="116" name="Rectangle 115"/>
          <p:cNvSpPr/>
          <p:nvPr/>
        </p:nvSpPr>
        <p:spPr>
          <a:xfrm>
            <a:off x="2786050" y="3068542"/>
            <a:ext cx="2357454" cy="428628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Kernel </a:t>
            </a:r>
            <a:r>
              <a:rPr lang="en-US" dirty="0" err="1" smtClean="0"/>
              <a:t>funkcija</a:t>
            </a:r>
            <a:endParaRPr lang="en-US" dirty="0"/>
          </a:p>
        </p:txBody>
      </p:sp>
      <p:sp>
        <p:nvSpPr>
          <p:cNvPr id="117" name="Rectangle 116"/>
          <p:cNvSpPr/>
          <p:nvPr/>
        </p:nvSpPr>
        <p:spPr>
          <a:xfrm>
            <a:off x="2857488" y="5072075"/>
            <a:ext cx="3857652" cy="500066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K</a:t>
            </a:r>
            <a:r>
              <a:rPr lang="sr-Latn-RS" dirty="0" smtClean="0"/>
              <a:t>lasifikaciona funkcija (klasifikator)</a:t>
            </a:r>
            <a:endParaRPr lang="en-US" dirty="0"/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301752" y="457200"/>
            <a:ext cx="8686800" cy="841248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4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200" i="1" cap="all" dirty="0" smtClean="0">
                <a:effectLst>
                  <a:reflection blurRad="12700" stA="48000" endA="300" endPos="55000" dir="5400000" sy="-90000" algn="bl"/>
                </a:effectLst>
              </a:rPr>
              <a:t>Primer </a:t>
            </a:r>
            <a:r>
              <a:rPr lang="en-US" sz="3200" i="1" cap="all" dirty="0" err="1" smtClean="0">
                <a:effectLst>
                  <a:reflection blurRad="12700" stA="48000" endA="300" endPos="55000" dir="5400000" sy="-90000" algn="bl"/>
                </a:effectLst>
              </a:rPr>
              <a:t>za</a:t>
            </a:r>
            <a:r>
              <a:rPr lang="en-US" sz="3200" i="1" cap="all" dirty="0" smtClean="0">
                <a:effectLst>
                  <a:reflection blurRad="12700" stA="48000" endA="300" endPos="55000" dir="5400000" sy="-90000" algn="bl"/>
                </a:effectLst>
              </a:rPr>
              <a:t> </a:t>
            </a:r>
            <a:r>
              <a:rPr lang="en-US" sz="3200" i="1" cap="all" dirty="0" err="1" smtClean="0">
                <a:effectLst>
                  <a:reflection blurRad="12700" stA="48000" endA="300" endPos="55000" dir="5400000" sy="-90000" algn="bl"/>
                </a:effectLst>
              </a:rPr>
              <a:t>područje</a:t>
            </a:r>
            <a:r>
              <a:rPr lang="en-US" sz="3200" i="1" cap="all" dirty="0" smtClean="0">
                <a:effectLst>
                  <a:reflection blurRad="12700" stA="48000" endA="300" endPos="55000" dir="5400000" sy="-90000" algn="bl"/>
                </a:effectLst>
              </a:rPr>
              <a:t> </a:t>
            </a:r>
            <a:r>
              <a:rPr lang="en-US" sz="3200" i="1" cap="all" dirty="0" err="1" smtClean="0">
                <a:effectLst>
                  <a:reflection blurRad="12700" stA="48000" endA="300" endPos="55000" dir="5400000" sy="-90000" algn="bl"/>
                </a:effectLst>
              </a:rPr>
              <a:t>Beograda</a:t>
            </a:r>
            <a:endParaRPr lang="en-US" sz="3200" dirty="0"/>
          </a:p>
        </p:txBody>
      </p:sp>
      <p:sp>
        <p:nvSpPr>
          <p:cNvPr id="29" name="Content Placeholder 2"/>
          <p:cNvSpPr>
            <a:spLocks noGrp="1"/>
          </p:cNvSpPr>
          <p:nvPr>
            <p:ph idx="1"/>
          </p:nvPr>
        </p:nvSpPr>
        <p:spPr>
          <a:xfrm>
            <a:off x="450000" y="1440000"/>
            <a:ext cx="8640000" cy="4320000"/>
          </a:xfrm>
        </p:spPr>
        <p:txBody>
          <a:bodyPr>
            <a:normAutofit/>
          </a:bodyPr>
          <a:lstStyle/>
          <a:p>
            <a:r>
              <a:rPr lang="sr-Latn-RS" dirty="0" smtClean="0"/>
              <a:t>Metodologija modelovanja</a:t>
            </a:r>
            <a:endParaRPr lang="sr-Latn-RS" dirty="0"/>
          </a:p>
          <a:p>
            <a:pPr marL="450000" lvl="1" indent="-252000">
              <a:buClr>
                <a:srgbClr val="006699"/>
              </a:buClr>
              <a:buSzPct val="100000"/>
            </a:pPr>
            <a:r>
              <a:rPr lang="en-US" dirty="0" smtClean="0">
                <a:latin typeface="+mn-lt"/>
              </a:rPr>
              <a:t>Support Vector Machine </a:t>
            </a:r>
            <a:r>
              <a:rPr lang="en-US" dirty="0" err="1" smtClean="0">
                <a:latin typeface="+mn-lt"/>
              </a:rPr>
              <a:t>algoritam</a:t>
            </a:r>
            <a:endParaRPr lang="en-US" dirty="0" smtClean="0">
              <a:latin typeface="+mn-lt"/>
            </a:endParaRPr>
          </a:p>
          <a:p>
            <a:pPr marL="450000" lvl="1" indent="-252000">
              <a:buClr>
                <a:srgbClr val="006699"/>
              </a:buClr>
              <a:buSzPct val="100000"/>
            </a:pPr>
            <a:r>
              <a:rPr lang="en-US" dirty="0" smtClean="0">
                <a:latin typeface="+mn-lt"/>
              </a:rPr>
              <a:t>Problem </a:t>
            </a:r>
            <a:r>
              <a:rPr lang="en-US" dirty="0" err="1" smtClean="0">
                <a:latin typeface="+mn-lt"/>
              </a:rPr>
              <a:t>klasifikacije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na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klizišta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i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stabilan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teren</a:t>
            </a:r>
            <a:endParaRPr lang="en-US" dirty="0" smtClean="0">
              <a:latin typeface="+mn-lt"/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D4338-65C5-496E-BC55-0AE548EBFE85}" type="slidenum">
              <a:rPr lang="en-US" smtClean="0"/>
              <a:pPr/>
              <a:t>24</a:t>
            </a:fld>
            <a:r>
              <a:rPr lang="sr-Latn-RS" smtClean="0"/>
              <a:t>/31</a:t>
            </a:r>
            <a:endParaRPr 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>
                                            <p:subSp spid="_x0000_s28675"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07" grpId="0" animBg="1"/>
      <p:bldP spid="108" grpId="0" animBg="1"/>
      <p:bldP spid="109" grpId="0"/>
      <p:bldP spid="110" grpId="0"/>
      <p:bldP spid="116" grpId="0" animBg="1"/>
      <p:bldP spid="1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000" y="1440000"/>
            <a:ext cx="8640000" cy="4320000"/>
          </a:xfrm>
        </p:spPr>
        <p:txBody>
          <a:bodyPr>
            <a:normAutofit fontScale="92500"/>
          </a:bodyPr>
          <a:lstStyle/>
          <a:p>
            <a:pPr>
              <a:lnSpc>
                <a:spcPct val="120000"/>
              </a:lnSpc>
            </a:pPr>
            <a:r>
              <a:rPr lang="sr-Latn-RS" sz="2800" dirty="0" smtClean="0"/>
              <a:t>Rezultati</a:t>
            </a:r>
          </a:p>
          <a:p>
            <a:pPr marL="450000" lvl="1" indent="-252000" algn="just">
              <a:lnSpc>
                <a:spcPct val="120000"/>
              </a:lnSpc>
            </a:pPr>
            <a:r>
              <a:rPr lang="sr-Latn-RS" dirty="0" smtClean="0">
                <a:latin typeface="+mn-lt"/>
              </a:rPr>
              <a:t>Trening područje je isključivo područje GUP-a</a:t>
            </a:r>
          </a:p>
          <a:p>
            <a:pPr marL="450000" lvl="1" indent="-252000" algn="just">
              <a:lnSpc>
                <a:spcPct val="120000"/>
              </a:lnSpc>
            </a:pPr>
            <a:r>
              <a:rPr lang="sr-Latn-RS" dirty="0" smtClean="0">
                <a:latin typeface="+mn-lt"/>
              </a:rPr>
              <a:t>Optimizacija SVM algoritma za treniranje višestrukom kros-validacijom</a:t>
            </a:r>
          </a:p>
          <a:p>
            <a:pPr marL="450000" lvl="1" indent="-252000" algn="just">
              <a:lnSpc>
                <a:spcPct val="120000"/>
              </a:lnSpc>
            </a:pPr>
            <a:r>
              <a:rPr lang="sr-Latn-RS" dirty="0" smtClean="0">
                <a:latin typeface="+mn-lt"/>
              </a:rPr>
              <a:t>Strategija uzorkovanja (radi izbegavanja overfit-a):</a:t>
            </a:r>
          </a:p>
          <a:p>
            <a:pPr marL="450000" lvl="1" indent="-252000" algn="just">
              <a:lnSpc>
                <a:spcPct val="120000"/>
              </a:lnSpc>
            </a:pPr>
            <a:r>
              <a:rPr lang="sr-Latn-RS" dirty="0" smtClean="0">
                <a:latin typeface="+mn-lt"/>
              </a:rPr>
              <a:t>manji broj uzoraka u trening setu nego što zapravo ima ukupno instanci u trening setu</a:t>
            </a:r>
          </a:p>
          <a:p>
            <a:pPr marL="450000" lvl="1" indent="-252000" algn="just">
              <a:lnSpc>
                <a:spcPct val="120000"/>
              </a:lnSpc>
            </a:pPr>
            <a:r>
              <a:rPr lang="sr-Latn-RS" dirty="0" smtClean="0">
                <a:latin typeface="+mn-lt"/>
              </a:rPr>
              <a:t>proizvoljno uzorkovanje instanci</a:t>
            </a:r>
          </a:p>
          <a:p>
            <a:pPr marL="450000" lvl="1" indent="-252000" algn="just">
              <a:lnSpc>
                <a:spcPct val="120000"/>
              </a:lnSpc>
            </a:pPr>
            <a:r>
              <a:rPr lang="sr-Latn-RS" dirty="0" smtClean="0">
                <a:latin typeface="+mn-lt"/>
              </a:rPr>
              <a:t>balansirani trening setovi (jednak odnos broja  piksela označenih kao klizišta i kao stabilan teren)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0" y="2026920"/>
            <a:ext cx="9144000" cy="4831080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29698" name="Picture 2" descr="Fig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1169" y="2972746"/>
            <a:ext cx="3500462" cy="237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4081466" y="3044184"/>
            <a:ext cx="857256" cy="1928826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5448300" y="3036908"/>
          <a:ext cx="2133629" cy="2007540"/>
        </p:xfrm>
        <a:graphic>
          <a:graphicData uri="http://schemas.openxmlformats.org/drawingml/2006/table">
            <a:tbl>
              <a:tblPr/>
              <a:tblGrid>
                <a:gridCol w="776306"/>
                <a:gridCol w="645946"/>
                <a:gridCol w="711377"/>
              </a:tblGrid>
              <a:tr h="2670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FFFFFF"/>
                          </a:solidFill>
                          <a:latin typeface="Calibri"/>
                          <a:ea typeface="SimSun"/>
                          <a:cs typeface="Times New Roman"/>
                        </a:rPr>
                        <a:t># combination</a:t>
                      </a:r>
                      <a:endParaRPr lang="en-US" sz="9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i="1">
                          <a:solidFill>
                            <a:srgbClr val="FFFFFF"/>
                          </a:solidFill>
                          <a:latin typeface="Calibri"/>
                          <a:ea typeface="SimSun"/>
                          <a:cs typeface="Times New Roman"/>
                        </a:rPr>
                        <a:t>C</a:t>
                      </a:r>
                      <a:endParaRPr lang="en-US" sz="9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i="1">
                          <a:solidFill>
                            <a:srgbClr val="FFFFFF"/>
                          </a:solidFill>
                          <a:latin typeface="Calibri"/>
                          <a:ea typeface="SimSun"/>
                          <a:cs typeface="Times New Roman"/>
                        </a:rPr>
                        <a:t>γ</a:t>
                      </a:r>
                      <a:endParaRPr lang="en-US" sz="9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9"/>
                    </a:solidFill>
                  </a:tcPr>
                </a:tc>
              </a:tr>
              <a:tr h="144435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latin typeface="Calibri"/>
                          <a:ea typeface="SimSun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latin typeface="Calibri"/>
                          <a:ea typeface="SimSun"/>
                          <a:cs typeface="Times New Roman"/>
                        </a:rPr>
                        <a:t>1.0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latin typeface="Calibri"/>
                          <a:ea typeface="SimSun"/>
                          <a:cs typeface="Times New Roman"/>
                        </a:rPr>
                        <a:t>0.1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44435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latin typeface="Calibri"/>
                          <a:ea typeface="SimSun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latin typeface="Calibri"/>
                          <a:ea typeface="SimSun"/>
                          <a:cs typeface="Times New Roman"/>
                        </a:rPr>
                        <a:t>10.0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latin typeface="Calibri"/>
                          <a:ea typeface="SimSun"/>
                          <a:cs typeface="Times New Roman"/>
                        </a:rPr>
                        <a:t>0.1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44435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latin typeface="Calibri"/>
                          <a:ea typeface="SimSun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latin typeface="Calibri"/>
                          <a:ea typeface="SimSun"/>
                          <a:cs typeface="Times New Roman"/>
                        </a:rPr>
                        <a:t>100.0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latin typeface="Calibri"/>
                          <a:ea typeface="SimSun"/>
                          <a:cs typeface="Times New Roman"/>
                        </a:rPr>
                        <a:t>0.1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44435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latin typeface="Calibri"/>
                          <a:ea typeface="SimSun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latin typeface="Calibri"/>
                          <a:ea typeface="SimSun"/>
                          <a:cs typeface="Times New Roman"/>
                        </a:rPr>
                        <a:t>1.0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latin typeface="Calibri"/>
                          <a:ea typeface="SimSun"/>
                          <a:cs typeface="Times New Roman"/>
                        </a:rPr>
                        <a:t>1.0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44435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latin typeface="Calibri"/>
                          <a:ea typeface="SimSun"/>
                          <a:cs typeface="Times New Roman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latin typeface="Calibri"/>
                          <a:ea typeface="SimSun"/>
                          <a:cs typeface="Times New Roman"/>
                        </a:rPr>
                        <a:t>10.0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latin typeface="Calibri"/>
                          <a:ea typeface="SimSun"/>
                          <a:cs typeface="Times New Roman"/>
                        </a:rPr>
                        <a:t>1.0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44435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latin typeface="Calibri"/>
                          <a:ea typeface="SimSun"/>
                          <a:cs typeface="Times New Roman"/>
                        </a:rPr>
                        <a:t>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latin typeface="Calibri"/>
                          <a:ea typeface="SimSun"/>
                          <a:cs typeface="Times New Roman"/>
                        </a:rPr>
                        <a:t>100.0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latin typeface="Calibri"/>
                          <a:ea typeface="SimSun"/>
                          <a:cs typeface="Times New Roman"/>
                        </a:rPr>
                        <a:t>1.0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44435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latin typeface="Calibri"/>
                          <a:ea typeface="SimSun"/>
                          <a:cs typeface="Times New Roman"/>
                        </a:rPr>
                        <a:t>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latin typeface="Calibri"/>
                          <a:ea typeface="SimSun"/>
                          <a:cs typeface="Times New Roman"/>
                        </a:rPr>
                        <a:t>1.0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latin typeface="Calibri"/>
                          <a:ea typeface="SimSun"/>
                          <a:cs typeface="Times New Roman"/>
                        </a:rPr>
                        <a:t>10.0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44435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latin typeface="Calibri"/>
                          <a:ea typeface="SimSun"/>
                          <a:cs typeface="Times New Roman"/>
                        </a:rPr>
                        <a:t>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latin typeface="Calibri"/>
                          <a:ea typeface="SimSun"/>
                          <a:cs typeface="Times New Roman"/>
                        </a:rPr>
                        <a:t>10.0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latin typeface="Calibri"/>
                          <a:ea typeface="SimSun"/>
                          <a:cs typeface="Times New Roman"/>
                        </a:rPr>
                        <a:t>10.0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44435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latin typeface="Calibri"/>
                          <a:ea typeface="SimSun"/>
                          <a:cs typeface="Times New Roman"/>
                        </a:rPr>
                        <a:t>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latin typeface="Calibri"/>
                          <a:ea typeface="SimSun"/>
                          <a:cs typeface="Times New Roman"/>
                        </a:rPr>
                        <a:t>100.0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latin typeface="Calibri"/>
                          <a:ea typeface="SimSun"/>
                          <a:cs typeface="Times New Roman"/>
                        </a:rPr>
                        <a:t>10.0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44435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latin typeface="Calibri"/>
                          <a:ea typeface="SimSun"/>
                          <a:cs typeface="Times New Roman"/>
                        </a:rPr>
                        <a:t>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latin typeface="Calibri"/>
                          <a:ea typeface="SimSun"/>
                          <a:cs typeface="Times New Roman"/>
                        </a:rPr>
                        <a:t>1.0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latin typeface="Calibri"/>
                          <a:ea typeface="SimSun"/>
                          <a:cs typeface="Times New Roman"/>
                        </a:rPr>
                        <a:t>100.0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44435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latin typeface="Calibri"/>
                          <a:ea typeface="SimSun"/>
                          <a:cs typeface="Times New Roman"/>
                        </a:rPr>
                        <a:t>11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latin typeface="Calibri"/>
                          <a:ea typeface="SimSun"/>
                          <a:cs typeface="Times New Roman"/>
                        </a:rPr>
                        <a:t>10.0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latin typeface="Calibri"/>
                          <a:ea typeface="SimSun"/>
                          <a:cs typeface="Times New Roman"/>
                        </a:rPr>
                        <a:t>100.0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44435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latin typeface="Calibri"/>
                          <a:ea typeface="SimSun"/>
                          <a:cs typeface="Times New Roman"/>
                        </a:rPr>
                        <a:t>12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>
                          <a:latin typeface="Calibri"/>
                          <a:ea typeface="SimSun"/>
                          <a:cs typeface="Times New Roman"/>
                        </a:rPr>
                        <a:t>100.0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Calibri"/>
                          <a:ea typeface="SimSun"/>
                          <a:cs typeface="Times New Roman"/>
                        </a:rPr>
                        <a:t>100.0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5438788" y="4330068"/>
            <a:ext cx="2143140" cy="571504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01752" y="457200"/>
            <a:ext cx="8686800" cy="841248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4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200" i="1" cap="all" dirty="0" smtClean="0">
                <a:effectLst>
                  <a:reflection blurRad="12700" stA="48000" endA="300" endPos="55000" dir="5400000" sy="-90000" algn="bl"/>
                </a:effectLst>
              </a:rPr>
              <a:t>Primer </a:t>
            </a:r>
            <a:r>
              <a:rPr lang="en-US" sz="3200" i="1" cap="all" dirty="0" err="1" smtClean="0">
                <a:effectLst>
                  <a:reflection blurRad="12700" stA="48000" endA="300" endPos="55000" dir="5400000" sy="-90000" algn="bl"/>
                </a:effectLst>
              </a:rPr>
              <a:t>za</a:t>
            </a:r>
            <a:r>
              <a:rPr lang="en-US" sz="3200" i="1" cap="all" dirty="0" smtClean="0">
                <a:effectLst>
                  <a:reflection blurRad="12700" stA="48000" endA="300" endPos="55000" dir="5400000" sy="-90000" algn="bl"/>
                </a:effectLst>
              </a:rPr>
              <a:t> </a:t>
            </a:r>
            <a:r>
              <a:rPr lang="en-US" sz="3200" i="1" cap="all" dirty="0" err="1" smtClean="0">
                <a:effectLst>
                  <a:reflection blurRad="12700" stA="48000" endA="300" endPos="55000" dir="5400000" sy="-90000" algn="bl"/>
                </a:effectLst>
              </a:rPr>
              <a:t>područje</a:t>
            </a:r>
            <a:r>
              <a:rPr lang="en-US" sz="3200" i="1" cap="all" dirty="0" smtClean="0">
                <a:effectLst>
                  <a:reflection blurRad="12700" stA="48000" endA="300" endPos="55000" dir="5400000" sy="-90000" algn="bl"/>
                </a:effectLst>
              </a:rPr>
              <a:t> </a:t>
            </a:r>
            <a:r>
              <a:rPr lang="en-US" sz="3200" i="1" cap="all" dirty="0" err="1" smtClean="0">
                <a:effectLst>
                  <a:reflection blurRad="12700" stA="48000" endA="300" endPos="55000" dir="5400000" sy="-90000" algn="bl"/>
                </a:effectLst>
              </a:rPr>
              <a:t>Beograda</a:t>
            </a:r>
            <a:endParaRPr lang="en-US" sz="3200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D4338-65C5-496E-BC55-0AE548EBFE85}" type="slidenum">
              <a:rPr lang="en-US" smtClean="0"/>
              <a:pPr/>
              <a:t>25</a:t>
            </a:fld>
            <a:r>
              <a:rPr lang="sr-Latn-RS" smtClean="0"/>
              <a:t>/31</a:t>
            </a:r>
            <a:endParaRPr 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000" y="1440000"/>
            <a:ext cx="8640000" cy="4320000"/>
          </a:xfrm>
        </p:spPr>
        <p:txBody>
          <a:bodyPr>
            <a:normAutofit/>
          </a:bodyPr>
          <a:lstStyle/>
          <a:p>
            <a:r>
              <a:rPr lang="sr-Latn-RS" dirty="0" smtClean="0"/>
              <a:t>Rezultati</a:t>
            </a:r>
          </a:p>
          <a:p>
            <a:pPr marL="450000" lvl="1" indent="-252000" algn="just">
              <a:buClr>
                <a:srgbClr val="006699"/>
              </a:buClr>
              <a:buSzPct val="100000"/>
            </a:pPr>
            <a:r>
              <a:rPr lang="sr-Latn-RS" dirty="0" smtClean="0">
                <a:latin typeface="+mn-lt"/>
              </a:rPr>
              <a:t>Modeli sklonosti ka kliženju</a:t>
            </a:r>
          </a:p>
          <a:p>
            <a:pPr marL="450000" lvl="1" indent="-252000" algn="just">
              <a:buClr>
                <a:srgbClr val="006699"/>
              </a:buClr>
              <a:buSzPct val="100000"/>
              <a:buNone/>
            </a:pPr>
            <a:r>
              <a:rPr lang="sr-Latn-RS" dirty="0" smtClean="0">
                <a:latin typeface="+mn-lt"/>
              </a:rPr>
              <a:t>	a) rezolucija trening i test područja je ista</a:t>
            </a:r>
          </a:p>
          <a:p>
            <a:pPr marL="450000" lvl="1" indent="-252000" algn="just">
              <a:buClr>
                <a:srgbClr val="006699"/>
              </a:buClr>
              <a:buSzPct val="100000"/>
              <a:buNone/>
            </a:pPr>
            <a:r>
              <a:rPr lang="sr-Latn-RS" dirty="0" smtClean="0">
                <a:latin typeface="+mn-lt"/>
              </a:rPr>
              <a:t>	b) rezolucija trening područja je niža od rezolucije test područja </a:t>
            </a:r>
          </a:p>
        </p:txBody>
      </p:sp>
      <p:pic>
        <p:nvPicPr>
          <p:cNvPr id="34817" name="Picture 1" descr="E:\SHARING\WLF3\Graphics\Fig2.tif"/>
          <p:cNvPicPr>
            <a:picLocks noChangeAspect="1" noChangeArrowheads="1"/>
          </p:cNvPicPr>
          <p:nvPr/>
        </p:nvPicPr>
        <p:blipFill>
          <a:blip r:embed="rId2" cstate="print"/>
          <a:srcRect l="-17989" r="-16516" b="-9718"/>
          <a:stretch>
            <a:fillRect/>
          </a:stretch>
        </p:blipFill>
        <p:spPr bwMode="auto">
          <a:xfrm>
            <a:off x="0" y="2965153"/>
            <a:ext cx="9044940" cy="389284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01752" y="457200"/>
            <a:ext cx="8686800" cy="841248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4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200" i="1" cap="all" dirty="0" smtClean="0">
                <a:effectLst>
                  <a:reflection blurRad="12700" stA="48000" endA="300" endPos="55000" dir="5400000" sy="-90000" algn="bl"/>
                </a:effectLst>
              </a:rPr>
              <a:t>Primer </a:t>
            </a:r>
            <a:r>
              <a:rPr lang="en-US" sz="3200" i="1" cap="all" dirty="0" err="1" smtClean="0">
                <a:effectLst>
                  <a:reflection blurRad="12700" stA="48000" endA="300" endPos="55000" dir="5400000" sy="-90000" algn="bl"/>
                </a:effectLst>
              </a:rPr>
              <a:t>za</a:t>
            </a:r>
            <a:r>
              <a:rPr lang="en-US" sz="3200" i="1" cap="all" dirty="0" smtClean="0">
                <a:effectLst>
                  <a:reflection blurRad="12700" stA="48000" endA="300" endPos="55000" dir="5400000" sy="-90000" algn="bl"/>
                </a:effectLst>
              </a:rPr>
              <a:t> </a:t>
            </a:r>
            <a:r>
              <a:rPr lang="en-US" sz="3200" i="1" cap="all" dirty="0" err="1" smtClean="0">
                <a:effectLst>
                  <a:reflection blurRad="12700" stA="48000" endA="300" endPos="55000" dir="5400000" sy="-90000" algn="bl"/>
                </a:effectLst>
              </a:rPr>
              <a:t>područje</a:t>
            </a:r>
            <a:r>
              <a:rPr lang="en-US" sz="3200" i="1" cap="all" dirty="0" smtClean="0">
                <a:effectLst>
                  <a:reflection blurRad="12700" stA="48000" endA="300" endPos="55000" dir="5400000" sy="-90000" algn="bl"/>
                </a:effectLst>
              </a:rPr>
              <a:t> </a:t>
            </a:r>
            <a:r>
              <a:rPr lang="en-US" sz="3200" i="1" cap="all" dirty="0" err="1" smtClean="0">
                <a:effectLst>
                  <a:reflection blurRad="12700" stA="48000" endA="300" endPos="55000" dir="5400000" sy="-90000" algn="bl"/>
                </a:effectLst>
              </a:rPr>
              <a:t>Beograda</a:t>
            </a:r>
            <a:endParaRPr lang="en-US" sz="32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D4338-65C5-496E-BC55-0AE548EBFE85}" type="slidenum">
              <a:rPr lang="en-US" smtClean="0"/>
              <a:pPr/>
              <a:t>26</a:t>
            </a:fld>
            <a:r>
              <a:rPr lang="sr-Latn-RS" smtClean="0"/>
              <a:t>/31</a:t>
            </a:r>
            <a:endParaRPr 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 descr="E:\SHARING\WLF3\Graphics\Fig3.tif"/>
          <p:cNvPicPr>
            <a:picLocks noChangeAspect="1" noChangeArrowheads="1"/>
          </p:cNvPicPr>
          <p:nvPr/>
        </p:nvPicPr>
        <p:blipFill>
          <a:blip r:embed="rId2" cstate="print"/>
          <a:srcRect l="-17989" r="-16062" b="-9932"/>
          <a:stretch>
            <a:fillRect/>
          </a:stretch>
        </p:blipFill>
        <p:spPr bwMode="auto">
          <a:xfrm>
            <a:off x="0" y="2957534"/>
            <a:ext cx="9014460" cy="390046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01752" y="457200"/>
            <a:ext cx="8686800" cy="841248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4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200" i="1" cap="all" dirty="0" smtClean="0">
                <a:effectLst>
                  <a:reflection blurRad="12700" stA="48000" endA="300" endPos="55000" dir="5400000" sy="-90000" algn="bl"/>
                </a:effectLst>
              </a:rPr>
              <a:t>Primer </a:t>
            </a:r>
            <a:r>
              <a:rPr lang="en-US" sz="3200" i="1" cap="all" dirty="0" err="1" smtClean="0">
                <a:effectLst>
                  <a:reflection blurRad="12700" stA="48000" endA="300" endPos="55000" dir="5400000" sy="-90000" algn="bl"/>
                </a:effectLst>
              </a:rPr>
              <a:t>za</a:t>
            </a:r>
            <a:r>
              <a:rPr lang="en-US" sz="3200" i="1" cap="all" dirty="0" smtClean="0">
                <a:effectLst>
                  <a:reflection blurRad="12700" stA="48000" endA="300" endPos="55000" dir="5400000" sy="-90000" algn="bl"/>
                </a:effectLst>
              </a:rPr>
              <a:t> </a:t>
            </a:r>
            <a:r>
              <a:rPr lang="en-US" sz="3200" i="1" cap="all" dirty="0" err="1" smtClean="0">
                <a:effectLst>
                  <a:reflection blurRad="12700" stA="48000" endA="300" endPos="55000" dir="5400000" sy="-90000" algn="bl"/>
                </a:effectLst>
              </a:rPr>
              <a:t>područje</a:t>
            </a:r>
            <a:r>
              <a:rPr lang="en-US" sz="3200" i="1" cap="all" dirty="0" smtClean="0">
                <a:effectLst>
                  <a:reflection blurRad="12700" stA="48000" endA="300" endPos="55000" dir="5400000" sy="-90000" algn="bl"/>
                </a:effectLst>
              </a:rPr>
              <a:t> </a:t>
            </a:r>
            <a:r>
              <a:rPr lang="en-US" sz="3200" i="1" cap="all" dirty="0" err="1" smtClean="0">
                <a:effectLst>
                  <a:reflection blurRad="12700" stA="48000" endA="300" endPos="55000" dir="5400000" sy="-90000" algn="bl"/>
                </a:effectLst>
              </a:rPr>
              <a:t>Beograda</a:t>
            </a:r>
            <a:endParaRPr lang="en-US" sz="3200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0000" y="1440000"/>
            <a:ext cx="8640000" cy="4320000"/>
          </a:xfrm>
        </p:spPr>
        <p:txBody>
          <a:bodyPr>
            <a:normAutofit/>
          </a:bodyPr>
          <a:lstStyle/>
          <a:p>
            <a:r>
              <a:rPr lang="sr-Latn-RS" dirty="0" smtClean="0"/>
              <a:t>Rezultati</a:t>
            </a:r>
          </a:p>
          <a:p>
            <a:pPr marL="450000" lvl="1" indent="-252000" algn="just">
              <a:buClr>
                <a:srgbClr val="006699"/>
              </a:buClr>
              <a:buSzPct val="100000"/>
            </a:pPr>
            <a:r>
              <a:rPr lang="sr-Latn-RS" dirty="0" smtClean="0">
                <a:latin typeface="+mn-lt"/>
              </a:rPr>
              <a:t>Modeli sklonosti ka kliženju</a:t>
            </a:r>
          </a:p>
          <a:p>
            <a:pPr marL="450000" lvl="1" indent="-252000" algn="just">
              <a:buClr>
                <a:srgbClr val="006699"/>
              </a:buClr>
              <a:buSzPct val="100000"/>
              <a:buNone/>
            </a:pPr>
            <a:r>
              <a:rPr lang="sr-Latn-RS" dirty="0" smtClean="0">
                <a:latin typeface="+mn-lt"/>
              </a:rPr>
              <a:t>	a) rezolucija trening i test područja je ista</a:t>
            </a:r>
          </a:p>
          <a:p>
            <a:pPr marL="450000" lvl="1" indent="-252000" algn="just">
              <a:buClr>
                <a:srgbClr val="006699"/>
              </a:buClr>
              <a:buSzPct val="100000"/>
              <a:buNone/>
            </a:pPr>
            <a:r>
              <a:rPr lang="sr-Latn-RS" dirty="0" smtClean="0">
                <a:latin typeface="+mn-lt"/>
              </a:rPr>
              <a:t>	b) rezolucija trening područja je niža od rezolucije test područja 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D4338-65C5-496E-BC55-0AE548EBFE85}" type="slidenum">
              <a:rPr lang="en-US" smtClean="0"/>
              <a:pPr/>
              <a:t>27</a:t>
            </a:fld>
            <a:r>
              <a:rPr lang="sr-Latn-RS" smtClean="0"/>
              <a:t>/31</a:t>
            </a:r>
            <a:endParaRPr 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714348" y="4141476"/>
          <a:ext cx="7715305" cy="1345890"/>
        </p:xfrm>
        <a:graphic>
          <a:graphicData uri="http://schemas.openxmlformats.org/drawingml/2006/table">
            <a:tbl>
              <a:tblPr/>
              <a:tblGrid>
                <a:gridCol w="1285885"/>
                <a:gridCol w="1714512"/>
                <a:gridCol w="1714512"/>
                <a:gridCol w="1714512"/>
                <a:gridCol w="1285884"/>
              </a:tblGrid>
              <a:tr h="7143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i="0" dirty="0">
                          <a:solidFill>
                            <a:srgbClr val="FFFFFF"/>
                          </a:solidFill>
                          <a:latin typeface="+mn-lt"/>
                          <a:ea typeface="SimSun"/>
                          <a:cs typeface="Times New Roman"/>
                        </a:rPr>
                        <a:t>model</a:t>
                      </a:r>
                      <a:endParaRPr lang="en-US" sz="1800" i="0" dirty="0">
                        <a:latin typeface="+mn-lt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RS" sz="1800" i="0" dirty="0" smtClean="0">
                          <a:solidFill>
                            <a:srgbClr val="FFFFFF"/>
                          </a:solidFill>
                          <a:latin typeface="+mn-lt"/>
                          <a:ea typeface="SimSun"/>
                          <a:cs typeface="Times New Roman"/>
                        </a:rPr>
                        <a:t>stopa lažnih negativa</a:t>
                      </a:r>
                      <a:endParaRPr lang="en-US" sz="1800" i="0" dirty="0">
                        <a:latin typeface="+mn-lt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RS" sz="1800" i="0" dirty="0" smtClean="0">
                          <a:solidFill>
                            <a:srgbClr val="FFFFFF"/>
                          </a:solidFill>
                          <a:latin typeface="+mn-lt"/>
                          <a:ea typeface="SimSun"/>
                          <a:cs typeface="Times New Roman"/>
                        </a:rPr>
                        <a:t>stopa lažnih pozitiva</a:t>
                      </a:r>
                      <a:endParaRPr lang="en-US" sz="1800" i="0" dirty="0">
                        <a:latin typeface="+mn-lt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RS" sz="1800" i="0" dirty="0" smtClean="0">
                          <a:solidFill>
                            <a:srgbClr val="FFFFFF"/>
                          </a:solidFill>
                          <a:latin typeface="+mn-lt"/>
                          <a:ea typeface="SimSun"/>
                          <a:cs typeface="Times New Roman"/>
                        </a:rPr>
                        <a:t>površina ispod ROC krive</a:t>
                      </a:r>
                      <a:endParaRPr lang="en-US" sz="1800" i="0" dirty="0">
                        <a:latin typeface="+mn-lt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RS" sz="1800" i="0" dirty="0" smtClean="0">
                          <a:solidFill>
                            <a:srgbClr val="FFFFFF"/>
                          </a:solidFill>
                          <a:latin typeface="+mn-lt"/>
                          <a:ea typeface="SimSun"/>
                          <a:cs typeface="Times New Roman"/>
                        </a:rPr>
                        <a:t>tačnost</a:t>
                      </a:r>
                      <a:endParaRPr lang="en-US" sz="1800" i="0" dirty="0">
                        <a:latin typeface="+mn-lt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9"/>
                    </a:solidFill>
                  </a:tcPr>
                </a:tc>
              </a:tr>
              <a:tr h="35719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sr-Latn-RS" sz="1800" dirty="0" smtClean="0">
                          <a:latin typeface="+mn-lt"/>
                          <a:ea typeface="SimSun"/>
                          <a:cs typeface="Times New Roman"/>
                        </a:rPr>
                        <a:t>običan (a)</a:t>
                      </a:r>
                      <a:endParaRPr lang="en-US" sz="1800" dirty="0">
                        <a:latin typeface="+mn-lt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+mn-lt"/>
                          <a:ea typeface="SimSun"/>
                          <a:cs typeface="Times New Roman"/>
                        </a:rPr>
                        <a:t>0</a:t>
                      </a:r>
                      <a:r>
                        <a:rPr lang="sr-Latn-RS" sz="1800" dirty="0" smtClean="0">
                          <a:latin typeface="+mn-lt"/>
                          <a:ea typeface="SimSun"/>
                          <a:cs typeface="Times New Roman"/>
                        </a:rPr>
                        <a:t>,</a:t>
                      </a:r>
                      <a:r>
                        <a:rPr lang="en-US" sz="1800" dirty="0" smtClean="0">
                          <a:latin typeface="+mn-lt"/>
                          <a:ea typeface="SimSun"/>
                          <a:cs typeface="Times New Roman"/>
                        </a:rPr>
                        <a:t>42</a:t>
                      </a:r>
                      <a:endParaRPr lang="en-US" sz="1800" dirty="0">
                        <a:latin typeface="+mn-lt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+mn-lt"/>
                          <a:ea typeface="SimSun"/>
                          <a:cs typeface="Times New Roman"/>
                        </a:rPr>
                        <a:t>0</a:t>
                      </a:r>
                      <a:r>
                        <a:rPr lang="sr-Latn-RS" sz="1800" dirty="0" smtClean="0">
                          <a:latin typeface="+mn-lt"/>
                          <a:ea typeface="SimSun"/>
                          <a:cs typeface="Times New Roman"/>
                        </a:rPr>
                        <a:t>,</a:t>
                      </a:r>
                      <a:r>
                        <a:rPr lang="en-US" sz="1800" dirty="0" smtClean="0">
                          <a:latin typeface="+mn-lt"/>
                          <a:ea typeface="SimSun"/>
                          <a:cs typeface="Times New Roman"/>
                        </a:rPr>
                        <a:t>34</a:t>
                      </a:r>
                      <a:endParaRPr lang="en-US" sz="1800" dirty="0">
                        <a:latin typeface="+mn-lt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+mn-lt"/>
                          <a:ea typeface="SimSun"/>
                          <a:cs typeface="Times New Roman"/>
                        </a:rPr>
                        <a:t>0</a:t>
                      </a:r>
                      <a:r>
                        <a:rPr lang="sr-Latn-RS" sz="1800" dirty="0" smtClean="0">
                          <a:latin typeface="+mn-lt"/>
                          <a:ea typeface="SimSun"/>
                          <a:cs typeface="Times New Roman"/>
                        </a:rPr>
                        <a:t>,</a:t>
                      </a:r>
                      <a:r>
                        <a:rPr lang="en-US" sz="1800" dirty="0" smtClean="0">
                          <a:latin typeface="+mn-lt"/>
                          <a:ea typeface="SimSun"/>
                          <a:cs typeface="Times New Roman"/>
                        </a:rPr>
                        <a:t>61</a:t>
                      </a:r>
                      <a:endParaRPr lang="en-US" sz="1800" dirty="0">
                        <a:latin typeface="+mn-lt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+mn-lt"/>
                          <a:ea typeface="SimSun"/>
                          <a:cs typeface="Times New Roman"/>
                        </a:rPr>
                        <a:t>0</a:t>
                      </a:r>
                      <a:r>
                        <a:rPr lang="sr-Latn-RS" sz="1800" dirty="0" smtClean="0">
                          <a:latin typeface="+mn-lt"/>
                          <a:ea typeface="SimSun"/>
                          <a:cs typeface="Times New Roman"/>
                        </a:rPr>
                        <a:t>,</a:t>
                      </a:r>
                      <a:r>
                        <a:rPr lang="en-US" sz="1800" dirty="0" smtClean="0">
                          <a:latin typeface="+mn-lt"/>
                          <a:ea typeface="SimSun"/>
                          <a:cs typeface="Times New Roman"/>
                        </a:rPr>
                        <a:t>65</a:t>
                      </a:r>
                      <a:endParaRPr lang="en-US" sz="1800" dirty="0">
                        <a:latin typeface="+mn-lt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sr-Latn-RS" sz="1800" dirty="0" smtClean="0">
                          <a:latin typeface="+mn-lt"/>
                          <a:ea typeface="SimSun"/>
                          <a:cs typeface="Times New Roman"/>
                        </a:rPr>
                        <a:t>ukršten (b)</a:t>
                      </a:r>
                      <a:endParaRPr lang="en-US" sz="1800" dirty="0">
                        <a:latin typeface="+mn-lt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+mn-lt"/>
                          <a:ea typeface="SimSun"/>
                          <a:cs typeface="Times New Roman"/>
                        </a:rPr>
                        <a:t>0</a:t>
                      </a:r>
                      <a:r>
                        <a:rPr lang="sr-Latn-RS" sz="1800" dirty="0" smtClean="0">
                          <a:latin typeface="+mn-lt"/>
                          <a:ea typeface="SimSun"/>
                          <a:cs typeface="Times New Roman"/>
                        </a:rPr>
                        <a:t>,</a:t>
                      </a:r>
                      <a:r>
                        <a:rPr lang="en-US" sz="1800" dirty="0" smtClean="0">
                          <a:latin typeface="+mn-lt"/>
                          <a:ea typeface="SimSun"/>
                          <a:cs typeface="Times New Roman"/>
                        </a:rPr>
                        <a:t>63</a:t>
                      </a:r>
                      <a:endParaRPr lang="en-US" sz="1800" dirty="0">
                        <a:latin typeface="+mn-lt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+mn-lt"/>
                          <a:ea typeface="SimSun"/>
                          <a:cs typeface="Times New Roman"/>
                        </a:rPr>
                        <a:t>0</a:t>
                      </a:r>
                      <a:r>
                        <a:rPr lang="sr-Latn-RS" sz="1800" dirty="0" smtClean="0">
                          <a:latin typeface="+mn-lt"/>
                          <a:ea typeface="SimSun"/>
                          <a:cs typeface="Times New Roman"/>
                        </a:rPr>
                        <a:t>,</a:t>
                      </a:r>
                      <a:r>
                        <a:rPr lang="en-US" sz="1800" dirty="0" smtClean="0">
                          <a:latin typeface="+mn-lt"/>
                          <a:ea typeface="SimSun"/>
                          <a:cs typeface="Times New Roman"/>
                        </a:rPr>
                        <a:t>21</a:t>
                      </a:r>
                      <a:endParaRPr lang="en-US" sz="1800" dirty="0">
                        <a:latin typeface="+mn-lt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+mn-lt"/>
                          <a:ea typeface="SimSun"/>
                          <a:cs typeface="Times New Roman"/>
                        </a:rPr>
                        <a:t>0</a:t>
                      </a:r>
                      <a:r>
                        <a:rPr lang="sr-Latn-RS" sz="1800" dirty="0" smtClean="0">
                          <a:latin typeface="+mn-lt"/>
                          <a:ea typeface="SimSun"/>
                          <a:cs typeface="Times New Roman"/>
                        </a:rPr>
                        <a:t>,</a:t>
                      </a:r>
                      <a:r>
                        <a:rPr lang="en-US" sz="1800" dirty="0" smtClean="0">
                          <a:latin typeface="+mn-lt"/>
                          <a:ea typeface="SimSun"/>
                          <a:cs typeface="Times New Roman"/>
                        </a:rPr>
                        <a:t>58</a:t>
                      </a:r>
                      <a:endParaRPr lang="en-US" sz="1800" dirty="0">
                        <a:latin typeface="+mn-lt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+mn-lt"/>
                          <a:ea typeface="SimSun"/>
                          <a:cs typeface="Times New Roman"/>
                        </a:rPr>
                        <a:t>0</a:t>
                      </a:r>
                      <a:r>
                        <a:rPr lang="sr-Latn-RS" sz="1800" dirty="0" smtClean="0">
                          <a:latin typeface="+mn-lt"/>
                          <a:ea typeface="SimSun"/>
                          <a:cs typeface="Times New Roman"/>
                        </a:rPr>
                        <a:t>,</a:t>
                      </a:r>
                      <a:r>
                        <a:rPr lang="en-US" sz="1800" dirty="0" smtClean="0">
                          <a:latin typeface="+mn-lt"/>
                          <a:ea typeface="SimSun"/>
                          <a:cs typeface="Times New Roman"/>
                        </a:rPr>
                        <a:t>72</a:t>
                      </a:r>
                      <a:endParaRPr lang="en-US" sz="1800" dirty="0">
                        <a:latin typeface="+mn-lt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643042" y="2598754"/>
          <a:ext cx="5857916" cy="1269352"/>
        </p:xfrm>
        <a:graphic>
          <a:graphicData uri="http://schemas.openxmlformats.org/drawingml/2006/table">
            <a:tbl>
              <a:tblPr/>
              <a:tblGrid>
                <a:gridCol w="2478348"/>
                <a:gridCol w="1577131"/>
                <a:gridCol w="1802437"/>
              </a:tblGrid>
              <a:tr h="4222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 dirty="0">
                        <a:latin typeface="+mn-lt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RS" sz="1800" dirty="0" smtClean="0">
                          <a:solidFill>
                            <a:schemeClr val="bg1"/>
                          </a:solidFill>
                          <a:latin typeface="+mn-lt"/>
                          <a:ea typeface="SimSun"/>
                          <a:cs typeface="Times New Roman"/>
                        </a:rPr>
                        <a:t>klizišta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RS" sz="1800" dirty="0" smtClean="0">
                          <a:solidFill>
                            <a:schemeClr val="bg1"/>
                          </a:solidFill>
                          <a:latin typeface="+mn-lt"/>
                          <a:ea typeface="SimSun"/>
                          <a:cs typeface="Times New Roman"/>
                        </a:rPr>
                        <a:t>(katastar)</a:t>
                      </a:r>
                      <a:endParaRPr lang="en-US" sz="1800" dirty="0">
                        <a:solidFill>
                          <a:schemeClr val="bg1"/>
                        </a:solidFill>
                        <a:latin typeface="+mn-lt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RS" sz="1800" dirty="0" smtClean="0">
                          <a:solidFill>
                            <a:schemeClr val="bg1"/>
                          </a:solidFill>
                          <a:latin typeface="+mn-lt"/>
                          <a:ea typeface="SimSun"/>
                          <a:cs typeface="Times New Roman"/>
                        </a:rPr>
                        <a:t>stabilan teren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RS" sz="1800" dirty="0" smtClean="0">
                          <a:solidFill>
                            <a:schemeClr val="bg1"/>
                          </a:solidFill>
                          <a:latin typeface="+mn-lt"/>
                          <a:ea typeface="SimSun"/>
                          <a:cs typeface="Times New Roman"/>
                        </a:rPr>
                        <a:t>(katastar)</a:t>
                      </a:r>
                      <a:endParaRPr lang="en-US" sz="1800" dirty="0">
                        <a:solidFill>
                          <a:schemeClr val="bg1"/>
                        </a:solidFill>
                        <a:latin typeface="+mn-lt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9"/>
                    </a:solidFill>
                  </a:tcPr>
                </a:tc>
              </a:tr>
              <a:tr h="3603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RS" sz="1800" dirty="0" smtClean="0">
                          <a:solidFill>
                            <a:schemeClr val="bg1"/>
                          </a:solidFill>
                          <a:latin typeface="+mn-lt"/>
                          <a:ea typeface="SimSun"/>
                          <a:cs typeface="Times New Roman"/>
                        </a:rPr>
                        <a:t>klizišta (model)</a:t>
                      </a:r>
                      <a:endParaRPr lang="en-US" sz="1800" dirty="0">
                        <a:solidFill>
                          <a:schemeClr val="bg1"/>
                        </a:solidFill>
                        <a:latin typeface="+mn-lt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r-Latn-RS" sz="1800" dirty="0" smtClean="0">
                          <a:latin typeface="+mn-lt"/>
                          <a:ea typeface="SimSun"/>
                          <a:cs typeface="Times New Roman"/>
                        </a:rPr>
                        <a:t>pravi pozitivi</a:t>
                      </a:r>
                      <a:endParaRPr lang="en-US" sz="1800" dirty="0">
                        <a:latin typeface="+mn-lt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r-Latn-RS" sz="1800" dirty="0" smtClean="0">
                          <a:latin typeface="+mn-lt"/>
                          <a:ea typeface="SimSun"/>
                          <a:cs typeface="Times New Roman"/>
                        </a:rPr>
                        <a:t>lažni pozitivi</a:t>
                      </a:r>
                      <a:endParaRPr lang="en-US" sz="1800" dirty="0">
                        <a:latin typeface="+mn-lt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3603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RS" sz="1800" dirty="0" smtClean="0">
                          <a:solidFill>
                            <a:schemeClr val="bg1"/>
                          </a:solidFill>
                          <a:latin typeface="+mn-lt"/>
                          <a:ea typeface="SimSun"/>
                          <a:cs typeface="Times New Roman"/>
                        </a:rPr>
                        <a:t>stabilan teren (model)</a:t>
                      </a:r>
                      <a:endParaRPr lang="en-US" sz="1800" dirty="0">
                        <a:solidFill>
                          <a:schemeClr val="bg1"/>
                        </a:solidFill>
                        <a:latin typeface="+mn-lt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r-Latn-RS" sz="1800" dirty="0" smtClean="0">
                          <a:latin typeface="+mn-lt"/>
                          <a:ea typeface="SimSun"/>
                          <a:cs typeface="Times New Roman"/>
                        </a:rPr>
                        <a:t>lažni negativi</a:t>
                      </a:r>
                      <a:endParaRPr lang="en-US" sz="1800" dirty="0">
                        <a:latin typeface="+mn-lt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r-Latn-RS" sz="1800" dirty="0" smtClean="0">
                          <a:latin typeface="+mn-lt"/>
                          <a:ea typeface="SimSun"/>
                          <a:cs typeface="Times New Roman"/>
                        </a:rPr>
                        <a:t>pravi negativi</a:t>
                      </a:r>
                      <a:endParaRPr lang="en-US" sz="1800" dirty="0">
                        <a:latin typeface="+mn-lt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</a:tbl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>
          <a:xfrm>
            <a:off x="301752" y="457200"/>
            <a:ext cx="8686800" cy="841248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4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200" i="1" cap="all" dirty="0" smtClean="0">
                <a:effectLst>
                  <a:reflection blurRad="12700" stA="48000" endA="300" endPos="55000" dir="5400000" sy="-90000" algn="bl"/>
                </a:effectLst>
              </a:rPr>
              <a:t>Primer </a:t>
            </a:r>
            <a:r>
              <a:rPr lang="en-US" sz="3200" i="1" cap="all" dirty="0" err="1" smtClean="0">
                <a:effectLst>
                  <a:reflection blurRad="12700" stA="48000" endA="300" endPos="55000" dir="5400000" sy="-90000" algn="bl"/>
                </a:effectLst>
              </a:rPr>
              <a:t>za</a:t>
            </a:r>
            <a:r>
              <a:rPr lang="en-US" sz="3200" i="1" cap="all" dirty="0" smtClean="0">
                <a:effectLst>
                  <a:reflection blurRad="12700" stA="48000" endA="300" endPos="55000" dir="5400000" sy="-90000" algn="bl"/>
                </a:effectLst>
              </a:rPr>
              <a:t> </a:t>
            </a:r>
            <a:r>
              <a:rPr lang="en-US" sz="3200" i="1" cap="all" dirty="0" err="1" smtClean="0">
                <a:effectLst>
                  <a:reflection blurRad="12700" stA="48000" endA="300" endPos="55000" dir="5400000" sy="-90000" algn="bl"/>
                </a:effectLst>
              </a:rPr>
              <a:t>područje</a:t>
            </a:r>
            <a:r>
              <a:rPr lang="en-US" sz="3200" i="1" cap="all" dirty="0" smtClean="0">
                <a:effectLst>
                  <a:reflection blurRad="12700" stA="48000" endA="300" endPos="55000" dir="5400000" sy="-90000" algn="bl"/>
                </a:effectLst>
              </a:rPr>
              <a:t> </a:t>
            </a:r>
            <a:r>
              <a:rPr lang="en-US" sz="3200" i="1" cap="all" dirty="0" err="1" smtClean="0">
                <a:effectLst>
                  <a:reflection blurRad="12700" stA="48000" endA="300" endPos="55000" dir="5400000" sy="-90000" algn="bl"/>
                </a:effectLst>
              </a:rPr>
              <a:t>Beograda</a:t>
            </a:r>
            <a:endParaRPr lang="en-US" sz="32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50000" y="1440000"/>
            <a:ext cx="8640000" cy="432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sr-Latn-R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venir LT Std 65 Medium" pitchFamily="34" charset="0"/>
              </a:rPr>
              <a:t>Rezultati</a:t>
            </a:r>
          </a:p>
          <a:p>
            <a:pPr marL="450000" lvl="1" indent="-252000" algn="just">
              <a:lnSpc>
                <a:spcPts val="2200"/>
              </a:lnSpc>
              <a:spcAft>
                <a:spcPts val="600"/>
              </a:spcAft>
              <a:buClr>
                <a:srgbClr val="006699"/>
              </a:buClr>
              <a:buSzPct val="100000"/>
              <a:buFont typeface="Lucida Grande"/>
              <a:buChar char="-"/>
            </a:pPr>
            <a:r>
              <a:rPr lang="en-US" sz="2200" dirty="0" err="1">
                <a:latin typeface="Avenir LT Std 55 Roman"/>
                <a:ea typeface="+mn-ea"/>
                <a:cs typeface="Avenir LT Std 55 Roman"/>
              </a:rPr>
              <a:t>parametri</a:t>
            </a:r>
            <a:r>
              <a:rPr lang="en-US" sz="2200" dirty="0">
                <a:latin typeface="Avenir LT Std 55 Roman"/>
                <a:ea typeface="+mn-ea"/>
                <a:cs typeface="Avenir LT Std 55 Roman"/>
              </a:rPr>
              <a:t> </a:t>
            </a:r>
            <a:r>
              <a:rPr lang="en-US" sz="2200" dirty="0" err="1">
                <a:latin typeface="Avenir LT Std 55 Roman"/>
                <a:ea typeface="+mn-ea"/>
                <a:cs typeface="Avenir LT Std 55 Roman"/>
              </a:rPr>
              <a:t>evaluacije</a:t>
            </a:r>
            <a:r>
              <a:rPr lang="en-US" sz="2200" dirty="0">
                <a:latin typeface="Avenir LT Std 55 Roman"/>
                <a:ea typeface="+mn-ea"/>
                <a:cs typeface="Avenir LT Std 55 Roman"/>
              </a:rPr>
              <a:t> </a:t>
            </a:r>
            <a:r>
              <a:rPr lang="en-US" sz="2200" dirty="0" err="1">
                <a:latin typeface="Avenir LT Std 55 Roman"/>
                <a:ea typeface="+mn-ea"/>
                <a:cs typeface="Avenir LT Std 55 Roman"/>
              </a:rPr>
              <a:t>modela</a:t>
            </a:r>
            <a:r>
              <a:rPr lang="en-US" sz="2200" dirty="0">
                <a:latin typeface="Avenir LT Std 55 Roman"/>
                <a:ea typeface="+mn-ea"/>
                <a:cs typeface="Avenir LT Std 55 Roman"/>
              </a:rPr>
              <a:t> </a:t>
            </a:r>
            <a:r>
              <a:rPr lang="en-US" sz="2200" dirty="0" err="1">
                <a:latin typeface="Avenir LT Std 55 Roman"/>
                <a:ea typeface="+mn-ea"/>
                <a:cs typeface="Avenir LT Std 55 Roman"/>
              </a:rPr>
              <a:t>su</a:t>
            </a:r>
            <a:r>
              <a:rPr lang="en-US" sz="2200" dirty="0">
                <a:latin typeface="Avenir LT Std 55 Roman"/>
                <a:ea typeface="+mn-ea"/>
                <a:cs typeface="Avenir LT Std 55 Roman"/>
              </a:rPr>
              <a:t> </a:t>
            </a:r>
            <a:r>
              <a:rPr lang="en-US" sz="2200" dirty="0" err="1">
                <a:latin typeface="Avenir LT Std 55 Roman"/>
                <a:ea typeface="+mn-ea"/>
                <a:cs typeface="Avenir LT Std 55 Roman"/>
              </a:rPr>
              <a:t>zasnovani</a:t>
            </a:r>
            <a:r>
              <a:rPr lang="en-US" sz="2200" dirty="0">
                <a:latin typeface="Avenir LT Std 55 Roman"/>
                <a:ea typeface="+mn-ea"/>
                <a:cs typeface="Avenir LT Std 55 Roman"/>
              </a:rPr>
              <a:t> </a:t>
            </a:r>
            <a:r>
              <a:rPr lang="en-US" sz="2200" dirty="0" err="1">
                <a:latin typeface="Avenir LT Std 55 Roman"/>
                <a:ea typeface="+mn-ea"/>
                <a:cs typeface="Avenir LT Std 55 Roman"/>
              </a:rPr>
              <a:t>na</a:t>
            </a:r>
            <a:r>
              <a:rPr lang="en-US" sz="2200" dirty="0">
                <a:latin typeface="Avenir LT Std 55 Roman"/>
                <a:ea typeface="+mn-ea"/>
                <a:cs typeface="Avenir LT Std 55 Roman"/>
              </a:rPr>
              <a:t> </a:t>
            </a:r>
            <a:r>
              <a:rPr lang="en-US" sz="2200" dirty="0" err="1">
                <a:latin typeface="Avenir LT Std 55 Roman"/>
                <a:ea typeface="+mn-ea"/>
                <a:cs typeface="Avenir LT Std 55 Roman"/>
              </a:rPr>
              <a:t>tabeli</a:t>
            </a:r>
            <a:r>
              <a:rPr lang="en-US" sz="2200" dirty="0">
                <a:latin typeface="Avenir LT Std 55 Roman"/>
                <a:ea typeface="+mn-ea"/>
                <a:cs typeface="Avenir LT Std 55 Roman"/>
              </a:rPr>
              <a:t> </a:t>
            </a:r>
            <a:r>
              <a:rPr lang="en-US" sz="2200" dirty="0" err="1">
                <a:latin typeface="Avenir LT Std 55 Roman"/>
                <a:ea typeface="+mn-ea"/>
                <a:cs typeface="Avenir LT Std 55 Roman"/>
              </a:rPr>
              <a:t>kontigencije</a:t>
            </a:r>
            <a:r>
              <a:rPr lang="en-US" sz="2200" dirty="0">
                <a:latin typeface="Avenir LT Std 55 Roman"/>
                <a:ea typeface="+mn-ea"/>
                <a:cs typeface="Avenir LT Std 55 Roman"/>
              </a:rPr>
              <a:t> 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D4338-65C5-496E-BC55-0AE548EBFE85}" type="slidenum">
              <a:rPr lang="en-US" smtClean="0"/>
              <a:pPr/>
              <a:t>28</a:t>
            </a:fld>
            <a:r>
              <a:rPr lang="sr-Latn-RS" smtClean="0"/>
              <a:t>/31</a:t>
            </a:r>
            <a:endParaRPr 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000" y="1440000"/>
            <a:ext cx="8640000" cy="4320000"/>
          </a:xfrm>
        </p:spPr>
        <p:txBody>
          <a:bodyPr>
            <a:normAutofit/>
          </a:bodyPr>
          <a:lstStyle/>
          <a:p>
            <a:r>
              <a:rPr lang="en-US" dirty="0" err="1" smtClean="0"/>
              <a:t>Za</a:t>
            </a:r>
            <a:r>
              <a:rPr lang="en-US" dirty="0" smtClean="0"/>
              <a:t> </a:t>
            </a:r>
            <a:r>
              <a:rPr lang="en-US" dirty="0" err="1" smtClean="0"/>
              <a:t>konkretan</a:t>
            </a:r>
            <a:r>
              <a:rPr lang="en-US" dirty="0" smtClean="0"/>
              <a:t> primer </a:t>
            </a:r>
            <a:r>
              <a:rPr lang="en-US" dirty="0" err="1" smtClean="0"/>
              <a:t>Beograda</a:t>
            </a:r>
            <a:r>
              <a:rPr lang="en-US" dirty="0" smtClean="0"/>
              <a:t> </a:t>
            </a:r>
            <a:r>
              <a:rPr lang="sr-Latn-RS" dirty="0" smtClean="0"/>
              <a:t>može se zaključiti:</a:t>
            </a:r>
          </a:p>
          <a:p>
            <a:pPr marL="450000" lvl="1" indent="-252000">
              <a:buClr>
                <a:srgbClr val="006699"/>
              </a:buClr>
              <a:buSzPct val="100000"/>
            </a:pPr>
            <a:r>
              <a:rPr lang="sr-Latn-RS" dirty="0" smtClean="0">
                <a:latin typeface="+mn-lt"/>
              </a:rPr>
              <a:t>da su dobijene mape sklonosti ka kliženju sa zadovoljavajućom tačnošću</a:t>
            </a:r>
          </a:p>
          <a:p>
            <a:pPr marL="450000" lvl="1" indent="-252000">
              <a:buClr>
                <a:srgbClr val="006699"/>
              </a:buClr>
              <a:buSzPct val="100000"/>
            </a:pPr>
            <a:r>
              <a:rPr lang="sr-Latn-RS" dirty="0" smtClean="0">
                <a:latin typeface="+mn-lt"/>
              </a:rPr>
              <a:t>pokazano je da je moguće izvršiti predviđanje klizišta za postojeće kriterijume i ulazne podatke</a:t>
            </a:r>
          </a:p>
          <a:p>
            <a:pPr lvl="1"/>
            <a:endParaRPr lang="sr-Latn-RS" dirty="0" smtClean="0">
              <a:latin typeface="+mn-lt"/>
            </a:endParaRPr>
          </a:p>
          <a:p>
            <a:r>
              <a:rPr lang="sr-Latn-RS" dirty="0" smtClean="0"/>
              <a:t>Smernice za dalje poboljšanje modela:</a:t>
            </a:r>
          </a:p>
          <a:p>
            <a:pPr marL="450000" lvl="1" indent="-252000">
              <a:buClr>
                <a:srgbClr val="006699"/>
              </a:buClr>
              <a:buSzPct val="100000"/>
            </a:pPr>
            <a:r>
              <a:rPr lang="sr-Latn-RS" dirty="0" smtClean="0">
                <a:latin typeface="+mn-lt"/>
              </a:rPr>
              <a:t>dodatni uticajni faktori</a:t>
            </a:r>
          </a:p>
          <a:p>
            <a:pPr marL="450000" lvl="1" indent="-252000">
              <a:buClr>
                <a:srgbClr val="006699"/>
              </a:buClr>
              <a:buSzPct val="100000"/>
            </a:pPr>
            <a:r>
              <a:rPr lang="sr-Latn-RS" dirty="0" smtClean="0">
                <a:latin typeface="+mn-lt"/>
              </a:rPr>
              <a:t>primena drugih tehnika zasnovanih na mašinskom učenju</a:t>
            </a:r>
          </a:p>
          <a:p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01752" y="457200"/>
            <a:ext cx="8686800" cy="841248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4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sr-Latn-RS" sz="3200" i="1" cap="all" dirty="0" smtClean="0">
                <a:effectLst>
                  <a:reflection blurRad="12700" stA="48000" endA="300" endPos="55000" dir="5400000" sy="-90000" algn="bl"/>
                </a:effectLst>
              </a:rPr>
              <a:t>zaključak</a:t>
            </a:r>
            <a:endParaRPr lang="en-US" sz="32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D4338-65C5-496E-BC55-0AE548EBFE85}" type="slidenum">
              <a:rPr lang="en-US" smtClean="0"/>
              <a:pPr/>
              <a:t>29</a:t>
            </a:fld>
            <a:r>
              <a:rPr lang="sr-Latn-RS" smtClean="0"/>
              <a:t>/31</a:t>
            </a:r>
            <a:endParaRPr 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5486400"/>
            <a:ext cx="965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01752" y="457200"/>
            <a:ext cx="8686800" cy="841248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4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sr-Latn-RS" sz="3200" i="1" cap="all" dirty="0">
                <a:effectLst>
                  <a:reflection blurRad="12700" stA="48000" endA="300" endPos="55000" dir="5400000" sy="-90000" algn="bl"/>
                </a:effectLst>
              </a:rPr>
              <a:t>KATASTAR KLIZIŠTA BEOGRADA</a:t>
            </a:r>
            <a:endParaRPr lang="en-US" sz="3200" dirty="0"/>
          </a:p>
        </p:txBody>
      </p:sp>
      <p:sp>
        <p:nvSpPr>
          <p:cNvPr id="5" name="Content Placeholder 4"/>
          <p:cNvSpPr txBox="1">
            <a:spLocks/>
          </p:cNvSpPr>
          <p:nvPr/>
        </p:nvSpPr>
        <p:spPr>
          <a:xfrm>
            <a:off x="4067175" y="1600200"/>
            <a:ext cx="4924425" cy="34290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173736" marR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55 Roman"/>
              </a:defRPr>
            </a:lvl1pPr>
            <a:lvl2pPr marL="173038" indent="-173038" algn="l" defTabSz="457200" rtl="0" eaLnBrk="1" latinLnBrk="0" hangingPunct="1">
              <a:lnSpc>
                <a:spcPts val="22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22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2pPr>
            <a:lvl3pPr marL="401638" indent="-173038" algn="l" defTabSz="457200" rtl="0" eaLnBrk="1" latinLnBrk="0" hangingPunct="1">
              <a:lnSpc>
                <a:spcPts val="2700"/>
              </a:lnSpc>
              <a:spcBef>
                <a:spcPts val="0"/>
              </a:spcBef>
              <a:spcAft>
                <a:spcPts val="12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Avenir LT Std 65 Medium"/>
              </a:defRPr>
            </a:lvl3pPr>
            <a:lvl4pPr marL="742950" indent="-173038" algn="l" defTabSz="4572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8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4pPr>
            <a:lvl5pPr marL="1082675" indent="-176213" algn="l" defTabSz="457200" rtl="0" eaLnBrk="1" latinLnBrk="0" hangingPunct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6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5pPr>
            <a:lvl6pPr marL="1773238" indent="-177800" algn="l" defTabSz="401638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tabLst>
                <a:tab pos="1484313" algn="l"/>
              </a:tabLst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2062163" indent="-1762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2286000" indent="-173038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2452688" indent="-1635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sr-Latn-RS" sz="2000" b="1" dirty="0"/>
              <a:t>RAZLOZI IZRADE KATASTRA</a:t>
            </a:r>
            <a:endParaRPr sz="2000" dirty="0"/>
          </a:p>
          <a:p>
            <a:pPr>
              <a:defRPr/>
            </a:pPr>
            <a:r>
              <a:rPr lang="sr-Latn-RS" sz="2000" dirty="0"/>
              <a:t>Prethodni katastar je rađen 1982-1988</a:t>
            </a:r>
            <a:endParaRPr sz="2000" dirty="0"/>
          </a:p>
          <a:p>
            <a:pPr>
              <a:defRPr/>
            </a:pPr>
            <a:r>
              <a:rPr lang="sr-Latn-RS" sz="2000" dirty="0"/>
              <a:t>Inicijativa nakon događaja iz 2006. godine (klizišta)</a:t>
            </a:r>
            <a:endParaRPr sz="2000" dirty="0"/>
          </a:p>
          <a:p>
            <a:pPr>
              <a:defRPr/>
            </a:pPr>
            <a:r>
              <a:rPr lang="sr-Latn-RS" sz="2000" dirty="0"/>
              <a:t>Nepostojanje dokumentacije u digitalnom obliku</a:t>
            </a:r>
            <a:endParaRPr sz="2000" dirty="0"/>
          </a:p>
          <a:p>
            <a:pPr>
              <a:defRPr/>
            </a:pPr>
            <a:r>
              <a:rPr lang="sr-Latn-RS" sz="2000" dirty="0"/>
              <a:t>Stari katastar nije održavan niti dopunjavan novim podacima</a:t>
            </a:r>
            <a:endParaRPr sz="2000" dirty="0"/>
          </a:p>
          <a:p>
            <a:pPr marL="0" indent="0">
              <a:lnSpc>
                <a:spcPct val="80000"/>
              </a:lnSpc>
              <a:buFont typeface="Arial"/>
              <a:buNone/>
              <a:defRPr/>
            </a:pPr>
            <a:endParaRPr lang="ru-RU" altLang="en-US" sz="2000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6" name="Content Placeholder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80" y="1356360"/>
            <a:ext cx="2995949" cy="39890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Slide Number Placeholder 6"/>
          <p:cNvSpPr txBox="1">
            <a:spLocks/>
          </p:cNvSpPr>
          <p:nvPr/>
        </p:nvSpPr>
        <p:spPr>
          <a:xfrm>
            <a:off x="6995160" y="64706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7D4338-65C5-496E-BC55-0AE548EBFE8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r>
              <a:rPr kumimoji="0" lang="sr-Latn-R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/31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000" y="1440000"/>
            <a:ext cx="8640000" cy="4320000"/>
          </a:xfrm>
        </p:spPr>
        <p:txBody>
          <a:bodyPr/>
          <a:lstStyle/>
          <a:p>
            <a:pPr marL="450000" indent="-450000">
              <a:buFont typeface="Arial" pitchFamily="34" charset="0"/>
              <a:buChar char="•"/>
            </a:pPr>
            <a:r>
              <a:rPr lang="sr-Latn-RS" dirty="0" smtClean="0"/>
              <a:t>Potreba za usaglašavanjem sa inicijativ</a:t>
            </a:r>
            <a:r>
              <a:rPr lang="en-US" dirty="0" smtClean="0"/>
              <a:t>a</a:t>
            </a:r>
            <a:r>
              <a:rPr lang="sr-Latn-RS" dirty="0" smtClean="0"/>
              <a:t>m</a:t>
            </a:r>
            <a:r>
              <a:rPr lang="en-US" dirty="0" smtClean="0"/>
              <a:t>a</a:t>
            </a:r>
            <a:r>
              <a:rPr lang="sr-Latn-RS" dirty="0" smtClean="0"/>
              <a:t> Evropske Komisije</a:t>
            </a:r>
          </a:p>
          <a:p>
            <a:pPr marL="450000" indent="-450000">
              <a:buFont typeface="Arial" pitchFamily="34" charset="0"/>
              <a:buChar char="•"/>
            </a:pPr>
            <a:r>
              <a:rPr lang="sr-Latn-RS" dirty="0" smtClean="0"/>
              <a:t>Aspekti primene izlaznih modela</a:t>
            </a:r>
          </a:p>
          <a:p>
            <a:pPr marL="450000" lvl="1" indent="-252000">
              <a:buClr>
                <a:srgbClr val="006699"/>
              </a:buClr>
              <a:buSzPct val="100000"/>
            </a:pPr>
            <a:r>
              <a:rPr lang="en-US" dirty="0" smtClean="0"/>
              <a:t>K</a:t>
            </a:r>
            <a:r>
              <a:rPr lang="sr-Latn-RS" dirty="0" smtClean="0"/>
              <a:t>arte podložnosti i njihova primena u planiranju</a:t>
            </a:r>
          </a:p>
          <a:p>
            <a:pPr marL="450000" lvl="1" indent="-252000">
              <a:buClr>
                <a:srgbClr val="006699"/>
              </a:buClr>
              <a:buSzPct val="100000"/>
            </a:pPr>
            <a:r>
              <a:rPr lang="sr-Latn-RS" dirty="0" smtClean="0"/>
              <a:t>Predviđanje klizišta modelom kao preliminarni korak izrade katastra klizišta</a:t>
            </a:r>
          </a:p>
          <a:p>
            <a:pPr marL="720000" lvl="1" indent="-252000">
              <a:buClr>
                <a:srgbClr val="006699"/>
              </a:buClr>
              <a:buSzPct val="100000"/>
              <a:buFont typeface="Arial" pitchFamily="34" charset="0"/>
              <a:buChar char="•"/>
            </a:pPr>
            <a:r>
              <a:rPr lang="sr-Latn-RS" dirty="0" smtClean="0"/>
              <a:t>na području gde ranije nije izrađen katastar</a:t>
            </a:r>
          </a:p>
          <a:p>
            <a:pPr marL="720000" lvl="1" indent="-252000">
              <a:buClr>
                <a:srgbClr val="006699"/>
              </a:buClr>
              <a:buSzPct val="100000"/>
              <a:buFont typeface="Arial" pitchFamily="34" charset="0"/>
              <a:buChar char="•"/>
            </a:pPr>
            <a:r>
              <a:rPr lang="sr-Latn-RS" dirty="0" smtClean="0"/>
              <a:t>na području gde je katastar u neadekvatnoj razmeri</a:t>
            </a:r>
          </a:p>
          <a:p>
            <a:pPr lvl="1"/>
            <a:endParaRPr lang="sr-Latn-RS" dirty="0" smtClean="0"/>
          </a:p>
          <a:p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01752" y="457200"/>
            <a:ext cx="8686800" cy="841248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4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sr-Latn-RS" sz="3200" i="1" cap="all" dirty="0" smtClean="0">
                <a:effectLst>
                  <a:reflection blurRad="12700" stA="48000" endA="300" endPos="55000" dir="5400000" sy="-90000" algn="bl"/>
                </a:effectLst>
              </a:rPr>
              <a:t>zaključak</a:t>
            </a:r>
            <a:endParaRPr lang="en-US" sz="32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D4338-65C5-496E-BC55-0AE548EBFE85}" type="slidenum">
              <a:rPr lang="en-US" smtClean="0"/>
              <a:pPr/>
              <a:t>30</a:t>
            </a:fld>
            <a:r>
              <a:rPr lang="sr-Latn-RS" smtClean="0"/>
              <a:t>/31</a:t>
            </a:r>
            <a:endParaRPr 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61"/>
          <p:cNvSpPr>
            <a:spLocks noGrp="1"/>
          </p:cNvSpPr>
          <p:nvPr>
            <p:ph type="title"/>
          </p:nvPr>
        </p:nvSpPr>
        <p:spPr>
          <a:xfrm>
            <a:off x="1028700" y="2184400"/>
            <a:ext cx="4114800" cy="1349375"/>
          </a:xfrm>
        </p:spPr>
        <p:txBody>
          <a:bodyPr/>
          <a:lstStyle/>
          <a:p>
            <a:r>
              <a:rPr smtClean="0">
                <a:cs typeface="Avenir LT Std 55 Roman"/>
              </a:rPr>
              <a:t>HVALA NA PAŽNJI !!!</a:t>
            </a:r>
          </a:p>
        </p:txBody>
      </p:sp>
      <p:pic>
        <p:nvPicPr>
          <p:cNvPr id="23555" name="Picture 5" descr="Fotolia_34907824_Subscription_XXL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94338" y="0"/>
            <a:ext cx="3649662" cy="512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6" descr="Fotolia_25769239_Subscription_XL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86400" y="0"/>
            <a:ext cx="3663950" cy="512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75663" y="5630863"/>
            <a:ext cx="512762" cy="61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5486400"/>
            <a:ext cx="965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01752" y="457200"/>
            <a:ext cx="8686800" cy="841248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4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sr-Latn-RS" sz="3200" i="1" cap="all" dirty="0">
                <a:effectLst>
                  <a:reflection blurRad="12700" stA="48000" endA="300" endPos="55000" dir="5400000" sy="-90000" algn="bl"/>
                </a:effectLst>
              </a:rPr>
              <a:t>KATASTAR KLIZIŠTA BEOGRADA</a:t>
            </a:r>
            <a:endParaRPr lang="en-US" sz="3200" dirty="0"/>
          </a:p>
        </p:txBody>
      </p:sp>
      <p:pic>
        <p:nvPicPr>
          <p:cNvPr id="15364" name="Content Placeholder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9563" y="1939925"/>
            <a:ext cx="3660775" cy="34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Content Placeholder 4"/>
          <p:cNvSpPr txBox="1">
            <a:spLocks/>
          </p:cNvSpPr>
          <p:nvPr/>
        </p:nvSpPr>
        <p:spPr bwMode="auto">
          <a:xfrm>
            <a:off x="4067175" y="1600200"/>
            <a:ext cx="4924425" cy="413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73038" indent="-173038">
              <a:lnSpc>
                <a:spcPct val="80000"/>
              </a:lnSpc>
              <a:spcBef>
                <a:spcPts val="300"/>
              </a:spcBef>
              <a:spcAft>
                <a:spcPts val="1200"/>
              </a:spcAft>
              <a:buSzPct val="80000"/>
              <a:buFont typeface="Arial" pitchFamily="34" charset="0"/>
              <a:buChar char="•"/>
            </a:pPr>
            <a:r>
              <a:rPr lang="vi-VN" sz="2000">
                <a:cs typeface="Avenir LT Std 55 Roman"/>
              </a:rPr>
              <a:t>Za prostor Generalnog plana Beograda, urađen je katastar klizišta (2008-2010) sa bazom podataka i informacionim sistemom (IS). </a:t>
            </a:r>
            <a:endParaRPr lang="en-US" sz="2000">
              <a:cs typeface="Avenir LT Std 55 Roman"/>
            </a:endParaRPr>
          </a:p>
          <a:p>
            <a:pPr marL="173038" indent="-173038">
              <a:lnSpc>
                <a:spcPct val="80000"/>
              </a:lnSpc>
              <a:spcBef>
                <a:spcPts val="300"/>
              </a:spcBef>
              <a:spcAft>
                <a:spcPts val="1200"/>
              </a:spcAft>
              <a:buSzPct val="80000"/>
              <a:buFont typeface="Arial" pitchFamily="34" charset="0"/>
              <a:buChar char="•"/>
            </a:pPr>
            <a:r>
              <a:rPr lang="vi-VN" sz="2000">
                <a:cs typeface="Avenir LT Std 55 Roman"/>
              </a:rPr>
              <a:t>Registrovano je 1155 klizišta i za svako su u bazu uneti podaci o: lokaciji, geol. uslovima, istražnim i radovima na prevenciji i sanaciji.</a:t>
            </a:r>
            <a:endParaRPr lang="en-US" sz="2000">
              <a:cs typeface="Avenir LT Std 55 Roman"/>
            </a:endParaRPr>
          </a:p>
          <a:p>
            <a:pPr marL="173038" indent="-173038">
              <a:lnSpc>
                <a:spcPct val="80000"/>
              </a:lnSpc>
              <a:spcBef>
                <a:spcPts val="300"/>
              </a:spcBef>
              <a:spcAft>
                <a:spcPts val="1200"/>
              </a:spcAft>
              <a:buSzPct val="80000"/>
              <a:buFont typeface="Arial" pitchFamily="34" charset="0"/>
              <a:buChar char="•"/>
            </a:pPr>
            <a:r>
              <a:rPr lang="vi-VN" sz="2000">
                <a:cs typeface="Avenir LT Std 55 Roman"/>
              </a:rPr>
              <a:t>Klizišta su kategorisana po stepenu hazarda i rizika od aktiviranja. </a:t>
            </a:r>
            <a:endParaRPr lang="en-US" sz="2000">
              <a:cs typeface="Avenir LT Std 55 Roman"/>
            </a:endParaRPr>
          </a:p>
          <a:p>
            <a:pPr marL="173038" indent="-173038">
              <a:lnSpc>
                <a:spcPct val="80000"/>
              </a:lnSpc>
              <a:spcBef>
                <a:spcPts val="300"/>
              </a:spcBef>
              <a:spcAft>
                <a:spcPts val="1200"/>
              </a:spcAft>
              <a:buSzPct val="80000"/>
              <a:buFont typeface="Arial" pitchFamily="34" charset="0"/>
              <a:buChar char="•"/>
            </a:pPr>
            <a:r>
              <a:rPr lang="vi-VN" sz="2000">
                <a:cs typeface="Avenir LT Std 55 Roman"/>
              </a:rPr>
              <a:t>IS i baza obezbeđuju neophodne informacije planerima, investitorima i graditeljima u cilju kontinualnog praćenja i upravljanja rizikom od klizišta.</a:t>
            </a:r>
            <a:endParaRPr lang="ru-RU" altLang="en-US" sz="2000">
              <a:latin typeface="Calibri" pitchFamily="34" charset="0"/>
              <a:cs typeface="Avenir LT Std 55 Roman"/>
            </a:endParaRPr>
          </a:p>
        </p:txBody>
      </p:sp>
      <p:sp>
        <p:nvSpPr>
          <p:cNvPr id="6" name="Slide Number Placeholder 6"/>
          <p:cNvSpPr txBox="1">
            <a:spLocks/>
          </p:cNvSpPr>
          <p:nvPr/>
        </p:nvSpPr>
        <p:spPr>
          <a:xfrm>
            <a:off x="6995160" y="64706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7D4338-65C5-496E-BC55-0AE548EBFE8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r>
              <a:rPr kumimoji="0" lang="sr-Latn-R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/31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5486400"/>
            <a:ext cx="965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01752" y="457200"/>
            <a:ext cx="8686800" cy="841248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4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sr-Latn-RS" sz="3200" i="1" cap="all" dirty="0">
                <a:effectLst>
                  <a:reflection blurRad="12700" stA="48000" endA="300" endPos="55000" dir="5400000" sy="-90000" algn="bl"/>
                </a:effectLst>
              </a:rPr>
              <a:t>KATASTAR KLIZIŠTA BEOGRADA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438" y="1446213"/>
            <a:ext cx="1871662" cy="1241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438" y="2792413"/>
            <a:ext cx="1871662" cy="1241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438" y="4110038"/>
            <a:ext cx="1871662" cy="1241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438" y="5407025"/>
            <a:ext cx="1871662" cy="1241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2574925" y="1355725"/>
            <a:ext cx="4572000" cy="47244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ts val="425"/>
              </a:spcBef>
              <a:spcAft>
                <a:spcPts val="600"/>
              </a:spcAft>
            </a:pPr>
            <a:r>
              <a:rPr lang="en-US" sz="1600">
                <a:solidFill>
                  <a:srgbClr val="1F497D"/>
                </a:solidFill>
              </a:rPr>
              <a:t> </a:t>
            </a:r>
            <a:r>
              <a:rPr lang="en-US" sz="1600" b="1">
                <a:solidFill>
                  <a:srgbClr val="1F497D"/>
                </a:solidFill>
              </a:rPr>
              <a:t>REZULTATI ISTRAŽIVANJA</a:t>
            </a:r>
            <a:endParaRPr lang="en-US" sz="1600">
              <a:cs typeface="Times New Roman" pitchFamily="18" charset="0"/>
            </a:endParaRPr>
          </a:p>
          <a:p>
            <a:pPr>
              <a:lnSpc>
                <a:spcPct val="80000"/>
              </a:lnSpc>
              <a:spcAft>
                <a:spcPts val="600"/>
              </a:spcAft>
              <a:buFont typeface="Wingdings 2" pitchFamily="18" charset="2"/>
              <a:buChar char=""/>
            </a:pPr>
            <a:r>
              <a:rPr lang="en-US" sz="1600">
                <a:solidFill>
                  <a:srgbClr val="1F497D"/>
                </a:solidFill>
              </a:rPr>
              <a:t>Istraživanja su obavljena samo južno od Save i Dunava</a:t>
            </a:r>
            <a:endParaRPr lang="en-US" sz="1600">
              <a:cs typeface="Times New Roman" pitchFamily="18" charset="0"/>
            </a:endParaRPr>
          </a:p>
          <a:p>
            <a:pPr>
              <a:lnSpc>
                <a:spcPct val="80000"/>
              </a:lnSpc>
              <a:spcAft>
                <a:spcPts val="600"/>
              </a:spcAft>
              <a:buFont typeface="Wingdings 2" pitchFamily="18" charset="2"/>
              <a:buChar char=""/>
            </a:pPr>
            <a:r>
              <a:rPr lang="en-US" sz="1600">
                <a:solidFill>
                  <a:srgbClr val="1F497D"/>
                </a:solidFill>
              </a:rPr>
              <a:t>Podaci su interpretirani na topografske osnove 1:5000 koje su potom digitalizovane</a:t>
            </a:r>
            <a:endParaRPr lang="en-US" sz="1600">
              <a:cs typeface="Times New Roman" pitchFamily="18" charset="0"/>
            </a:endParaRPr>
          </a:p>
          <a:p>
            <a:pPr>
              <a:lnSpc>
                <a:spcPct val="80000"/>
              </a:lnSpc>
              <a:spcAft>
                <a:spcPts val="600"/>
              </a:spcAft>
              <a:buFont typeface="Wingdings 2" pitchFamily="18" charset="2"/>
              <a:buChar char=""/>
            </a:pPr>
            <a:r>
              <a:rPr lang="en-US" sz="1600">
                <a:solidFill>
                  <a:srgbClr val="1F497D"/>
                </a:solidFill>
              </a:rPr>
              <a:t>U bazu je uneta sledeća dokumentacija:</a:t>
            </a:r>
            <a:endParaRPr lang="en-US" sz="1600">
              <a:cs typeface="Times New Roman" pitchFamily="18" charset="0"/>
            </a:endParaRPr>
          </a:p>
          <a:p>
            <a:pPr marL="742950" lvl="1" indent="-285750">
              <a:lnSpc>
                <a:spcPct val="80000"/>
              </a:lnSpc>
              <a:spcAft>
                <a:spcPts val="600"/>
              </a:spcAft>
              <a:buFont typeface="Wingdings 2" pitchFamily="18" charset="2"/>
              <a:buChar char=""/>
            </a:pPr>
            <a:r>
              <a:rPr lang="en-US" sz="1600">
                <a:solidFill>
                  <a:srgbClr val="1F497D"/>
                </a:solidFill>
                <a:cs typeface="Times New Roman" pitchFamily="18" charset="0"/>
              </a:rPr>
              <a:t>topografska osnova (89 listova) razmera 1:5000</a:t>
            </a:r>
            <a:endParaRPr lang="en-US" sz="1600">
              <a:cs typeface="Times New Roman" pitchFamily="18" charset="0"/>
            </a:endParaRPr>
          </a:p>
          <a:p>
            <a:pPr marL="742950" lvl="1" indent="-285750">
              <a:lnSpc>
                <a:spcPct val="80000"/>
              </a:lnSpc>
              <a:spcAft>
                <a:spcPts val="600"/>
              </a:spcAft>
              <a:buFont typeface="Wingdings 2" pitchFamily="18" charset="2"/>
              <a:buChar char=""/>
            </a:pPr>
            <a:r>
              <a:rPr lang="en-US" sz="1600">
                <a:solidFill>
                  <a:srgbClr val="1F497D"/>
                </a:solidFill>
                <a:cs typeface="Times New Roman" pitchFamily="18" charset="0"/>
              </a:rPr>
              <a:t>ortosnimci terena, (2007 god.) složeni po listovima topografske osnove 1:5000</a:t>
            </a:r>
            <a:endParaRPr lang="en-US" sz="1600">
              <a:cs typeface="Times New Roman" pitchFamily="18" charset="0"/>
            </a:endParaRPr>
          </a:p>
          <a:p>
            <a:pPr marL="742950" lvl="1" indent="-285750">
              <a:lnSpc>
                <a:spcPct val="80000"/>
              </a:lnSpc>
              <a:spcAft>
                <a:spcPts val="600"/>
              </a:spcAft>
              <a:buFont typeface="Wingdings 2" pitchFamily="18" charset="2"/>
              <a:buChar char=""/>
            </a:pPr>
            <a:r>
              <a:rPr lang="en-US" sz="1600">
                <a:solidFill>
                  <a:srgbClr val="1F497D"/>
                </a:solidFill>
                <a:cs typeface="Times New Roman" pitchFamily="18" charset="0"/>
              </a:rPr>
              <a:t>kompleksna geološka karta područja Beograda razmere 1:10000</a:t>
            </a:r>
            <a:endParaRPr lang="en-US" sz="1600">
              <a:cs typeface="Times New Roman" pitchFamily="18" charset="0"/>
            </a:endParaRPr>
          </a:p>
          <a:p>
            <a:pPr marL="742950" lvl="1" indent="-285750">
              <a:lnSpc>
                <a:spcPct val="80000"/>
              </a:lnSpc>
              <a:spcAft>
                <a:spcPts val="600"/>
              </a:spcAft>
              <a:buFont typeface="Wingdings 2" pitchFamily="18" charset="2"/>
              <a:buChar char=""/>
            </a:pPr>
            <a:r>
              <a:rPr lang="en-US" sz="1600">
                <a:solidFill>
                  <a:srgbClr val="1F497D"/>
                </a:solidFill>
                <a:cs typeface="Times New Roman" pitchFamily="18" charset="0"/>
              </a:rPr>
              <a:t>inženjerskogeološke karte sa oznakama klizišta i nestabilnih padina, sa katastarskim listovima klizišta (Katastar klizišta i nestabilnih padina 1982-88)</a:t>
            </a:r>
            <a:endParaRPr lang="en-US" sz="1600">
              <a:cs typeface="Times New Roman" pitchFamily="18" charset="0"/>
            </a:endParaRPr>
          </a:p>
          <a:p>
            <a:pPr marL="742950" lvl="1" indent="-285750">
              <a:lnSpc>
                <a:spcPct val="80000"/>
              </a:lnSpc>
              <a:spcAft>
                <a:spcPts val="600"/>
              </a:spcAft>
              <a:buFont typeface="Wingdings 2" pitchFamily="18" charset="2"/>
              <a:buChar char=""/>
            </a:pPr>
            <a:r>
              <a:rPr lang="en-US" sz="1600">
                <a:solidFill>
                  <a:srgbClr val="1F497D"/>
                </a:solidFill>
                <a:cs typeface="Times New Roman" pitchFamily="18" charset="0"/>
              </a:rPr>
              <a:t>fotogeološka karta područja 1:5000</a:t>
            </a:r>
            <a:endParaRPr lang="en-US" sz="1600">
              <a:cs typeface="Times New Roman" pitchFamily="18" charset="0"/>
            </a:endParaRPr>
          </a:p>
          <a:p>
            <a:pPr marL="742950" lvl="1" indent="-285750">
              <a:lnSpc>
                <a:spcPct val="80000"/>
              </a:lnSpc>
              <a:spcAft>
                <a:spcPts val="600"/>
              </a:spcAft>
              <a:buFont typeface="Wingdings 2" pitchFamily="18" charset="2"/>
              <a:buChar char=""/>
            </a:pPr>
            <a:r>
              <a:rPr lang="en-US" sz="1600">
                <a:solidFill>
                  <a:srgbClr val="1F497D"/>
                </a:solidFill>
                <a:cs typeface="Times New Roman" pitchFamily="18" charset="0"/>
              </a:rPr>
              <a:t>karta stabilnosti terena 1:5000, sa prikazom klizišta i uslovno stabilnih padina</a:t>
            </a:r>
            <a:endParaRPr lang="en-US" sz="1600">
              <a:cs typeface="Times New Roman" pitchFamily="18" charset="0"/>
            </a:endParaRPr>
          </a:p>
        </p:txBody>
      </p:sp>
      <p:sp>
        <p:nvSpPr>
          <p:cNvPr id="12" name="Slide Number Placeholder 6"/>
          <p:cNvSpPr txBox="1">
            <a:spLocks/>
          </p:cNvSpPr>
          <p:nvPr/>
        </p:nvSpPr>
        <p:spPr>
          <a:xfrm>
            <a:off x="6995160" y="64706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7D4338-65C5-496E-BC55-0AE548EBFE8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r>
              <a:rPr kumimoji="0" lang="sr-Latn-R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/31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5486400"/>
            <a:ext cx="965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01752" y="457200"/>
            <a:ext cx="8686800" cy="841248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4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sr-Latn-RS" sz="3200" i="1" cap="all" dirty="0">
                <a:effectLst>
                  <a:reflection blurRad="12700" stA="48000" endA="300" endPos="55000" dir="5400000" sy="-90000" algn="bl"/>
                </a:effectLst>
              </a:rPr>
              <a:t>KATASTAR KLIZIŠTA BEOGRADA</a:t>
            </a:r>
            <a:endParaRPr lang="en-US" sz="3200" dirty="0"/>
          </a:p>
        </p:txBody>
      </p:sp>
      <p:pic>
        <p:nvPicPr>
          <p:cNvPr id="17412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63713" y="1790700"/>
            <a:ext cx="4248150" cy="406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5353050" y="1801813"/>
            <a:ext cx="2027238" cy="314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ts val="43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1F497D"/>
                </a:solidFill>
                <a:latin typeface="+mj-lt"/>
                <a:ea typeface="Calibri"/>
                <a:cs typeface="Calibri"/>
              </a:rPr>
              <a:t>DETALJ IZ BAZE</a:t>
            </a:r>
            <a:endParaRPr lang="en-US" sz="1200" b="1" dirty="0">
              <a:latin typeface="+mj-lt"/>
              <a:ea typeface="Times New Roman"/>
            </a:endParaRPr>
          </a:p>
        </p:txBody>
      </p:sp>
      <p:cxnSp>
        <p:nvCxnSpPr>
          <p:cNvPr id="17414" name="Straight Arrow Connector 4"/>
          <p:cNvCxnSpPr>
            <a:cxnSpLocks noChangeShapeType="1"/>
          </p:cNvCxnSpPr>
          <p:nvPr/>
        </p:nvCxnSpPr>
        <p:spPr bwMode="auto">
          <a:xfrm flipH="1" flipV="1">
            <a:off x="1562100" y="3436938"/>
            <a:ext cx="2073275" cy="1690687"/>
          </a:xfrm>
          <a:prstGeom prst="straightConnector1">
            <a:avLst/>
          </a:prstGeom>
          <a:noFill/>
          <a:ln w="19050" algn="ctr">
            <a:solidFill>
              <a:schemeClr val="tx2"/>
            </a:solidFill>
            <a:round/>
            <a:headEnd/>
            <a:tailEnd type="arrow" w="med" len="med"/>
          </a:ln>
        </p:spPr>
      </p:cxnSp>
      <p:cxnSp>
        <p:nvCxnSpPr>
          <p:cNvPr id="17415" name="Straight Arrow Connector 7"/>
          <p:cNvCxnSpPr>
            <a:cxnSpLocks noChangeShapeType="1"/>
          </p:cNvCxnSpPr>
          <p:nvPr/>
        </p:nvCxnSpPr>
        <p:spPr bwMode="auto">
          <a:xfrm flipH="1">
            <a:off x="1397000" y="2759075"/>
            <a:ext cx="995363" cy="304800"/>
          </a:xfrm>
          <a:prstGeom prst="straightConnector1">
            <a:avLst/>
          </a:prstGeom>
          <a:noFill/>
          <a:ln w="19050" algn="ctr">
            <a:solidFill>
              <a:schemeClr val="tx2"/>
            </a:solidFill>
            <a:round/>
            <a:headEnd/>
            <a:tailEnd type="arrow" w="med" len="med"/>
          </a:ln>
        </p:spPr>
      </p:cxnSp>
      <p:cxnSp>
        <p:nvCxnSpPr>
          <p:cNvPr id="17416" name="Straight Arrow Connector 9"/>
          <p:cNvCxnSpPr>
            <a:cxnSpLocks noChangeShapeType="1"/>
            <a:endCxn id="17" idx="1"/>
          </p:cNvCxnSpPr>
          <p:nvPr/>
        </p:nvCxnSpPr>
        <p:spPr bwMode="auto">
          <a:xfrm flipV="1">
            <a:off x="3086100" y="1455738"/>
            <a:ext cx="546100" cy="1135062"/>
          </a:xfrm>
          <a:prstGeom prst="straightConnector1">
            <a:avLst/>
          </a:prstGeom>
          <a:noFill/>
          <a:ln w="19050" algn="ctr">
            <a:solidFill>
              <a:schemeClr val="tx2"/>
            </a:solidFill>
            <a:round/>
            <a:headEnd/>
            <a:tailEnd type="arrow" w="med" len="med"/>
          </a:ln>
        </p:spPr>
      </p:cxnSp>
      <p:sp>
        <p:nvSpPr>
          <p:cNvPr id="16" name="Rectangle 15"/>
          <p:cNvSpPr/>
          <p:nvPr/>
        </p:nvSpPr>
        <p:spPr>
          <a:xfrm>
            <a:off x="133350" y="2732088"/>
            <a:ext cx="1328738" cy="711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ts val="430"/>
              </a:spcBef>
              <a:spcAft>
                <a:spcPts val="0"/>
              </a:spcAft>
              <a:defRPr/>
            </a:pPr>
            <a:r>
              <a:rPr lang="en-US" b="1" dirty="0" err="1">
                <a:solidFill>
                  <a:srgbClr val="1F497D"/>
                </a:solidFill>
                <a:latin typeface="+mj-lt"/>
                <a:ea typeface="Calibri"/>
                <a:cs typeface="Calibri"/>
              </a:rPr>
              <a:t>Klizi</a:t>
            </a:r>
            <a:r>
              <a:rPr lang="sr-Latn-RS" b="1" dirty="0">
                <a:solidFill>
                  <a:srgbClr val="1F497D"/>
                </a:solidFill>
                <a:latin typeface="+mj-lt"/>
                <a:ea typeface="Calibri"/>
                <a:cs typeface="Calibri"/>
              </a:rPr>
              <a:t>šta</a:t>
            </a:r>
          </a:p>
          <a:p>
            <a:pPr>
              <a:lnSpc>
                <a:spcPct val="80000"/>
              </a:lnSpc>
              <a:spcBef>
                <a:spcPts val="430"/>
              </a:spcBef>
              <a:spcAft>
                <a:spcPts val="0"/>
              </a:spcAft>
              <a:defRPr/>
            </a:pPr>
            <a:r>
              <a:rPr lang="sr-Latn-RS" sz="1200" b="1" dirty="0">
                <a:solidFill>
                  <a:srgbClr val="1F497D"/>
                </a:solidFill>
                <a:latin typeface="+mj-lt"/>
                <a:ea typeface="Times New Roman"/>
              </a:rPr>
              <a:t>Prema stepenu </a:t>
            </a:r>
          </a:p>
          <a:p>
            <a:pPr>
              <a:lnSpc>
                <a:spcPct val="80000"/>
              </a:lnSpc>
              <a:spcBef>
                <a:spcPts val="430"/>
              </a:spcBef>
              <a:spcAft>
                <a:spcPts val="0"/>
              </a:spcAft>
              <a:defRPr/>
            </a:pPr>
            <a:r>
              <a:rPr lang="sr-Latn-RS" sz="1200" b="1" dirty="0">
                <a:solidFill>
                  <a:srgbClr val="1F497D"/>
                </a:solidFill>
                <a:latin typeface="+mj-lt"/>
                <a:ea typeface="Times New Roman"/>
              </a:rPr>
              <a:t>aktivnosti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632200" y="1298575"/>
            <a:ext cx="2312988" cy="314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ts val="430"/>
              </a:spcBef>
              <a:spcAft>
                <a:spcPts val="0"/>
              </a:spcAft>
              <a:defRPr/>
            </a:pPr>
            <a:r>
              <a:rPr lang="sr-Latn-RS" b="1" dirty="0">
                <a:solidFill>
                  <a:srgbClr val="1F497D"/>
                </a:solidFill>
                <a:latin typeface="+mj-lt"/>
                <a:ea typeface="Calibri"/>
                <a:cs typeface="Calibri"/>
              </a:rPr>
              <a:t>Vektorizovana KGK</a:t>
            </a:r>
            <a:endParaRPr lang="en-US" sz="1200" b="1" dirty="0">
              <a:latin typeface="+mj-lt"/>
              <a:ea typeface="Times New Roman"/>
            </a:endParaRPr>
          </a:p>
        </p:txBody>
      </p:sp>
      <p:sp>
        <p:nvSpPr>
          <p:cNvPr id="11" name="Slide Number Placeholder 6"/>
          <p:cNvSpPr txBox="1">
            <a:spLocks/>
          </p:cNvSpPr>
          <p:nvPr/>
        </p:nvSpPr>
        <p:spPr>
          <a:xfrm>
            <a:off x="6995160" y="64706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7D4338-65C5-496E-BC55-0AE548EBFE8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r>
              <a:rPr kumimoji="0" lang="sr-Latn-R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/31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5486400"/>
            <a:ext cx="965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01752" y="457200"/>
            <a:ext cx="8686800" cy="841248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4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sr-Latn-RS" sz="3200" i="1" cap="all" dirty="0">
                <a:effectLst>
                  <a:reflection blurRad="12700" stA="48000" endA="300" endPos="55000" dir="5400000" sy="-90000" algn="bl"/>
                </a:effectLst>
              </a:rPr>
              <a:t>KATASTAR KLIZIŠTA BEOGRADA</a:t>
            </a:r>
            <a:endParaRPr lang="en-US" sz="3200" dirty="0"/>
          </a:p>
        </p:txBody>
      </p:sp>
      <p:pic>
        <p:nvPicPr>
          <p:cNvPr id="18436" name="Picture 2" descr="C:\Users\Uros\AppData\Local\Microsoft\Windows\Temporary Internet Files\Content.IE5\6G1V0DRH\MC900434750[1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2188" y="2647950"/>
            <a:ext cx="1527175" cy="152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3276600" y="1951038"/>
            <a:ext cx="4572000" cy="329406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Latn-RS" sz="1600" b="1" dirty="0">
                <a:latin typeface="+mn-lt"/>
                <a:ea typeface="+mn-ea"/>
              </a:rPr>
              <a:t>KRITERIJUM ZA OCENU STEPENA HAZARDA</a:t>
            </a:r>
            <a:endParaRPr lang="en-US" sz="1600" dirty="0">
              <a:latin typeface="+mn-lt"/>
              <a:ea typeface="+mn-ea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r-Latn-RS" sz="1600" dirty="0">
                <a:latin typeface="+mn-lt"/>
                <a:ea typeface="+mn-ea"/>
              </a:rPr>
              <a:t>kao elementi hazarda određeni su: površina, dubina,i stepen aktivnosti klizišta.</a:t>
            </a:r>
            <a:endParaRPr lang="en-US" sz="1600" dirty="0">
              <a:latin typeface="+mn-lt"/>
              <a:ea typeface="+mn-ea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r-Latn-RS" sz="1600" dirty="0">
                <a:latin typeface="+mn-lt"/>
                <a:ea typeface="+mn-ea"/>
              </a:rPr>
              <a:t>Površina i dubina su pri određivanju magnitude, posebeno tretirane, što je naročito bitno u urbanim uslovima gde od površine pojave zavisi koliki prostor i broj objekata, odnosno, drugih materijalnih dobara, može biti ugrožen. </a:t>
            </a:r>
            <a:endParaRPr lang="en-US" sz="1600" dirty="0">
              <a:latin typeface="+mn-lt"/>
              <a:ea typeface="+mn-ea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r-Latn-RS" sz="1600" dirty="0">
                <a:latin typeface="+mn-lt"/>
                <a:ea typeface="+mn-ea"/>
              </a:rPr>
              <a:t>dubina klizišta je osnovni kriterijum za ocenu uslova sanacije, ili uslova građenja na klizištu, pa se zato posebno tretira</a:t>
            </a:r>
            <a:endParaRPr lang="en-US" sz="1600" dirty="0">
              <a:latin typeface="+mn-lt"/>
              <a:ea typeface="+mn-ea"/>
            </a:endParaRPr>
          </a:p>
        </p:txBody>
      </p:sp>
      <p:sp>
        <p:nvSpPr>
          <p:cNvPr id="6" name="Slide Number Placeholder 6"/>
          <p:cNvSpPr txBox="1">
            <a:spLocks/>
          </p:cNvSpPr>
          <p:nvPr/>
        </p:nvSpPr>
        <p:spPr>
          <a:xfrm>
            <a:off x="6995160" y="64706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7D4338-65C5-496E-BC55-0AE548EBFE8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r>
              <a:rPr kumimoji="0" lang="sr-Latn-R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/31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5486400"/>
            <a:ext cx="965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01752" y="457200"/>
            <a:ext cx="8686800" cy="841248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4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sr-Latn-RS" sz="3200" i="1" cap="all" dirty="0">
                <a:effectLst>
                  <a:reflection blurRad="12700" stA="48000" endA="300" endPos="55000" dir="5400000" sy="-90000" algn="bl"/>
                </a:effectLst>
              </a:rPr>
              <a:t>KATASTAR KLIZIŠTA BEOGRADA</a:t>
            </a:r>
            <a:endParaRPr lang="en-US" sz="3200" dirty="0"/>
          </a:p>
        </p:txBody>
      </p:sp>
      <p:pic>
        <p:nvPicPr>
          <p:cNvPr id="6" name="Picture 2" descr="C:\Users\Uros\AppData\Local\Microsoft\Windows\Temporary Internet Files\Content.IE5\7NXI45NQ\MM900282797[1]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1412875"/>
            <a:ext cx="1409700" cy="1409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Uros\AppData\Local\Microsoft\Windows\Temporary Internet Files\Content.IE5\HZJ5CS0R\MM900283504[1]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996952"/>
            <a:ext cx="996677" cy="9682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9462" name="Picture 4" descr="C:\Program Files (x86)\Microsoft Office\MEDIA\CAGCAT10\j0205462.wm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3263" y="4292600"/>
            <a:ext cx="1246187" cy="123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 descr="C:\Program Files (x86)\Microsoft Office\MEDIA\CAGCAT10\j0185604.wm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95513" y="5373688"/>
            <a:ext cx="922337" cy="922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6638" y="5378450"/>
            <a:ext cx="1225550" cy="919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6" descr="C:\Users\Uros\AppData\Local\Microsoft\Windows\Temporary Internet Files\Content.IE5\PWWV74V0\MC900293362[1].wm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292725" y="5330825"/>
            <a:ext cx="939800" cy="966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Elbow Connector 13"/>
          <p:cNvCxnSpPr/>
          <p:nvPr/>
        </p:nvCxnSpPr>
        <p:spPr>
          <a:xfrm rot="10800000">
            <a:off x="1476375" y="2565400"/>
            <a:ext cx="1295400" cy="431800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lbow Connector 14"/>
          <p:cNvCxnSpPr/>
          <p:nvPr/>
        </p:nvCxnSpPr>
        <p:spPr>
          <a:xfrm rot="10800000" flipV="1">
            <a:off x="1908175" y="3789363"/>
            <a:ext cx="947738" cy="935037"/>
          </a:xfrm>
          <a:prstGeom prst="bentConnector3">
            <a:avLst>
              <a:gd name="adj1" fmla="val 78861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15"/>
          <p:cNvCxnSpPr/>
          <p:nvPr/>
        </p:nvCxnSpPr>
        <p:spPr>
          <a:xfrm rot="5400000">
            <a:off x="1943100" y="4473576"/>
            <a:ext cx="1368425" cy="431800"/>
          </a:xfrm>
          <a:prstGeom prst="bentConnector3">
            <a:avLst>
              <a:gd name="adj1" fmla="val 222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/>
          <p:cNvCxnSpPr/>
          <p:nvPr/>
        </p:nvCxnSpPr>
        <p:spPr>
          <a:xfrm rot="16200000" flipH="1">
            <a:off x="2675731" y="4341019"/>
            <a:ext cx="1141413" cy="923925"/>
          </a:xfrm>
          <a:prstGeom prst="bentConnector3">
            <a:avLst>
              <a:gd name="adj1" fmla="val 76707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7"/>
          <p:cNvCxnSpPr/>
          <p:nvPr/>
        </p:nvCxnSpPr>
        <p:spPr>
          <a:xfrm rot="5400000">
            <a:off x="5960268" y="4961732"/>
            <a:ext cx="900113" cy="355600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ontent Placeholder 3"/>
          <p:cNvSpPr>
            <a:spLocks noGrp="1"/>
          </p:cNvSpPr>
          <p:nvPr/>
        </p:nvSpPr>
        <p:spPr bwMode="auto">
          <a:xfrm>
            <a:off x="2382838" y="1436688"/>
            <a:ext cx="6651625" cy="29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ts val="413"/>
              </a:spcBef>
            </a:pPr>
            <a:r>
              <a:rPr lang="en-US" sz="1300" b="1">
                <a:solidFill>
                  <a:srgbClr val="1F497D"/>
                </a:solidFill>
                <a:latin typeface="Calibri" pitchFamily="34" charset="0"/>
              </a:rPr>
              <a:t>KRITERIJUMI ZA OCENU RIZIKA</a:t>
            </a:r>
            <a:endParaRPr lang="en-US" sz="130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 2" pitchFamily="18" charset="2"/>
              <a:buChar char=""/>
            </a:pPr>
            <a:r>
              <a:rPr lang="en-US" sz="1300">
                <a:solidFill>
                  <a:srgbClr val="1F497D"/>
                </a:solidFill>
                <a:latin typeface="Calibri" pitchFamily="34" charset="0"/>
                <a:cs typeface="Times New Roman" pitchFamily="18" charset="0"/>
              </a:rPr>
              <a:t>Stepen rizika od klizišta se meri veličinom šteta (direktnih i indirektnih) koje klizište može izazvati na objektima, drugim materijalnim dobrima, zemljištu pa i eventualnim ljudskim žrtvama.</a:t>
            </a:r>
            <a:endParaRPr lang="en-US" sz="130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 2" pitchFamily="18" charset="2"/>
              <a:buChar char=""/>
            </a:pPr>
            <a:r>
              <a:rPr lang="en-US" sz="1300">
                <a:solidFill>
                  <a:srgbClr val="1F497D"/>
                </a:solidFill>
                <a:latin typeface="Calibri" pitchFamily="34" charset="0"/>
                <a:cs typeface="Times New Roman" pitchFamily="18" charset="0"/>
              </a:rPr>
              <a:t>Elementi rizika su: stepen hazarda i visina mogućih šteta i žrtava.</a:t>
            </a:r>
            <a:endParaRPr lang="en-US" sz="130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 2" pitchFamily="18" charset="2"/>
              <a:buChar char=""/>
            </a:pPr>
            <a:r>
              <a:rPr lang="en-US" sz="1300">
                <a:solidFill>
                  <a:srgbClr val="1F497D"/>
                </a:solidFill>
                <a:latin typeface="Calibri" pitchFamily="34" charset="0"/>
                <a:cs typeface="Times New Roman" pitchFamily="18" charset="0"/>
              </a:rPr>
              <a:t>Objekti i materijalna dobra su razvrstani prema njihovom značaju i vrednosti na sledeći način:</a:t>
            </a:r>
            <a:endParaRPr lang="en-US" sz="1300">
              <a:latin typeface="Times New Roman" pitchFamily="18" charset="0"/>
              <a:cs typeface="Times New Roman" pitchFamily="18" charset="0"/>
            </a:endParaRPr>
          </a:p>
          <a:p>
            <a:pPr marL="742950" lvl="1" indent="-285750">
              <a:buFont typeface="Wingdings 2" pitchFamily="18" charset="2"/>
              <a:buChar char=""/>
            </a:pPr>
            <a:r>
              <a:rPr lang="en-US" sz="1300" b="1">
                <a:solidFill>
                  <a:srgbClr val="1F497D"/>
                </a:solidFill>
                <a:latin typeface="Calibri" pitchFamily="34" charset="0"/>
                <a:cs typeface="Times New Roman" pitchFamily="18" charset="0"/>
              </a:rPr>
              <a:t>klasa (O</a:t>
            </a:r>
            <a:r>
              <a:rPr lang="en-US" sz="1300" b="1" baseline="-25000">
                <a:solidFill>
                  <a:srgbClr val="1F497D"/>
                </a:solidFill>
                <a:latin typeface="Calibri" pitchFamily="34" charset="0"/>
                <a:cs typeface="Times New Roman" pitchFamily="18" charset="0"/>
              </a:rPr>
              <a:t>1</a:t>
            </a:r>
            <a:r>
              <a:rPr lang="en-US" sz="1300" b="1">
                <a:solidFill>
                  <a:srgbClr val="1F497D"/>
                </a:solidFill>
                <a:latin typeface="Calibri" pitchFamily="34" charset="0"/>
                <a:cs typeface="Times New Roman" pitchFamily="18" charset="0"/>
              </a:rPr>
              <a:t>) – </a:t>
            </a:r>
            <a:r>
              <a:rPr lang="en-US" sz="1300">
                <a:solidFill>
                  <a:srgbClr val="1F497D"/>
                </a:solidFill>
                <a:latin typeface="Calibri" pitchFamily="34" charset="0"/>
                <a:cs typeface="Times New Roman" pitchFamily="18" charset="0"/>
              </a:rPr>
              <a:t>objekti specijalne namene, kao što su visoko rizična hemijska, nuklearna i slična postrojenja, vojna postrojenja i magacini dr,</a:t>
            </a:r>
            <a:endParaRPr lang="en-US" sz="1300">
              <a:latin typeface="Times New Roman" pitchFamily="18" charset="0"/>
              <a:cs typeface="Times New Roman" pitchFamily="18" charset="0"/>
            </a:endParaRPr>
          </a:p>
          <a:p>
            <a:pPr marL="742950" lvl="1" indent="-285750">
              <a:buFont typeface="Wingdings 2" pitchFamily="18" charset="2"/>
              <a:buChar char=""/>
            </a:pPr>
            <a:r>
              <a:rPr lang="en-US" sz="1300" b="1">
                <a:solidFill>
                  <a:srgbClr val="1F497D"/>
                </a:solidFill>
                <a:latin typeface="Calibri" pitchFamily="34" charset="0"/>
                <a:cs typeface="Times New Roman" pitchFamily="18" charset="0"/>
              </a:rPr>
              <a:t>klasa (O</a:t>
            </a:r>
            <a:r>
              <a:rPr lang="en-US" sz="1300" b="1" baseline="-25000">
                <a:solidFill>
                  <a:srgbClr val="1F497D"/>
                </a:solidFill>
                <a:latin typeface="Calibri" pitchFamily="34" charset="0"/>
                <a:cs typeface="Times New Roman" pitchFamily="18" charset="0"/>
              </a:rPr>
              <a:t>2</a:t>
            </a:r>
            <a:r>
              <a:rPr lang="en-US" sz="1300" b="1">
                <a:solidFill>
                  <a:srgbClr val="1F497D"/>
                </a:solidFill>
                <a:latin typeface="Calibri" pitchFamily="34" charset="0"/>
                <a:cs typeface="Times New Roman" pitchFamily="18" charset="0"/>
              </a:rPr>
              <a:t>) – </a:t>
            </a:r>
            <a:r>
              <a:rPr lang="en-US" sz="1300">
                <a:solidFill>
                  <a:srgbClr val="1F497D"/>
                </a:solidFill>
                <a:latin typeface="Calibri" pitchFamily="34" charset="0"/>
                <a:cs typeface="Times New Roman" pitchFamily="18" charset="0"/>
              </a:rPr>
              <a:t>objekti magistralne infrastrukture (autoputevi, železničke pruge, vodovodi, dalekovodi, gasovodi i veći industrijski kompleksi),</a:t>
            </a:r>
            <a:endParaRPr lang="en-US" sz="1300">
              <a:latin typeface="Times New Roman" pitchFamily="18" charset="0"/>
              <a:cs typeface="Times New Roman" pitchFamily="18" charset="0"/>
            </a:endParaRPr>
          </a:p>
          <a:p>
            <a:pPr marL="742950" lvl="1" indent="-285750">
              <a:buFont typeface="Wingdings 2" pitchFamily="18" charset="2"/>
              <a:buChar char=""/>
            </a:pPr>
            <a:r>
              <a:rPr lang="en-US" sz="1300" b="1">
                <a:solidFill>
                  <a:srgbClr val="1F497D"/>
                </a:solidFill>
                <a:latin typeface="Calibri" pitchFamily="34" charset="0"/>
                <a:cs typeface="Times New Roman" pitchFamily="18" charset="0"/>
              </a:rPr>
              <a:t>klasa (O</a:t>
            </a:r>
            <a:r>
              <a:rPr lang="en-US" sz="1300" b="1" baseline="-25000">
                <a:solidFill>
                  <a:srgbClr val="1F497D"/>
                </a:solidFill>
                <a:latin typeface="Calibri" pitchFamily="34" charset="0"/>
                <a:cs typeface="Times New Roman" pitchFamily="18" charset="0"/>
              </a:rPr>
              <a:t>3</a:t>
            </a:r>
            <a:r>
              <a:rPr lang="en-US" sz="1300" b="1">
                <a:solidFill>
                  <a:srgbClr val="1F497D"/>
                </a:solidFill>
                <a:latin typeface="Calibri" pitchFamily="34" charset="0"/>
                <a:cs typeface="Times New Roman" pitchFamily="18" charset="0"/>
              </a:rPr>
              <a:t>)</a:t>
            </a:r>
            <a:r>
              <a:rPr lang="en-US" sz="1300">
                <a:solidFill>
                  <a:srgbClr val="1F497D"/>
                </a:solidFill>
                <a:latin typeface="Calibri" pitchFamily="34" charset="0"/>
                <a:cs typeface="Times New Roman" pitchFamily="18" charset="0"/>
              </a:rPr>
              <a:t> – ostali infrastrukturni, stambeni i industrijski objekti,</a:t>
            </a:r>
            <a:endParaRPr lang="en-US" sz="1300">
              <a:latin typeface="Times New Roman" pitchFamily="18" charset="0"/>
              <a:cs typeface="Times New Roman" pitchFamily="18" charset="0"/>
            </a:endParaRPr>
          </a:p>
          <a:p>
            <a:pPr marL="742950" lvl="1" indent="-285750">
              <a:buFont typeface="Wingdings 2" pitchFamily="18" charset="2"/>
              <a:buChar char=""/>
            </a:pPr>
            <a:r>
              <a:rPr lang="en-US" sz="1300" b="1">
                <a:solidFill>
                  <a:srgbClr val="1F497D"/>
                </a:solidFill>
                <a:latin typeface="Calibri" pitchFamily="34" charset="0"/>
                <a:cs typeface="Times New Roman" pitchFamily="18" charset="0"/>
              </a:rPr>
              <a:t>klasa (O</a:t>
            </a:r>
            <a:r>
              <a:rPr lang="en-US" sz="1300" b="1" baseline="-25000">
                <a:solidFill>
                  <a:srgbClr val="1F497D"/>
                </a:solidFill>
                <a:latin typeface="Calibri" pitchFamily="34" charset="0"/>
                <a:cs typeface="Times New Roman" pitchFamily="18" charset="0"/>
              </a:rPr>
              <a:t>4</a:t>
            </a:r>
            <a:r>
              <a:rPr lang="en-US" sz="1300" b="1">
                <a:solidFill>
                  <a:srgbClr val="1F497D"/>
                </a:solidFill>
                <a:latin typeface="Calibri" pitchFamily="34" charset="0"/>
                <a:cs typeface="Times New Roman" pitchFamily="18" charset="0"/>
              </a:rPr>
              <a:t>) </a:t>
            </a:r>
            <a:r>
              <a:rPr lang="en-US" sz="1300">
                <a:solidFill>
                  <a:srgbClr val="1F497D"/>
                </a:solidFill>
                <a:latin typeface="Calibri" pitchFamily="34" charset="0"/>
                <a:cs typeface="Times New Roman" pitchFamily="18" charset="0"/>
              </a:rPr>
              <a:t>– ostali manji objekti,</a:t>
            </a:r>
            <a:endParaRPr lang="en-US" sz="1300">
              <a:latin typeface="Times New Roman" pitchFamily="18" charset="0"/>
              <a:cs typeface="Times New Roman" pitchFamily="18" charset="0"/>
            </a:endParaRPr>
          </a:p>
          <a:p>
            <a:pPr marL="742950" lvl="1" indent="-285750">
              <a:buFont typeface="Wingdings 2" pitchFamily="18" charset="2"/>
              <a:buChar char=""/>
            </a:pPr>
            <a:r>
              <a:rPr lang="en-US" sz="1300" b="1">
                <a:solidFill>
                  <a:srgbClr val="1F497D"/>
                </a:solidFill>
                <a:latin typeface="Calibri" pitchFamily="34" charset="0"/>
                <a:cs typeface="Times New Roman" pitchFamily="18" charset="0"/>
              </a:rPr>
              <a:t>klasa (PK</a:t>
            </a:r>
            <a:r>
              <a:rPr lang="en-US" sz="1300" b="1" baseline="-25000">
                <a:solidFill>
                  <a:srgbClr val="1F497D"/>
                </a:solidFill>
                <a:latin typeface="Calibri" pitchFamily="34" charset="0"/>
                <a:cs typeface="Times New Roman" pitchFamily="18" charset="0"/>
              </a:rPr>
              <a:t>1</a:t>
            </a:r>
            <a:r>
              <a:rPr lang="en-US" sz="1300" b="1">
                <a:solidFill>
                  <a:srgbClr val="1F497D"/>
                </a:solidFill>
                <a:latin typeface="Calibri" pitchFamily="34" charset="0"/>
                <a:cs typeface="Times New Roman" pitchFamily="18" charset="0"/>
              </a:rPr>
              <a:t>) </a:t>
            </a:r>
            <a:r>
              <a:rPr lang="en-US" sz="1300">
                <a:solidFill>
                  <a:srgbClr val="1F497D"/>
                </a:solidFill>
                <a:latin typeface="Calibri" pitchFamily="34" charset="0"/>
                <a:cs typeface="Times New Roman" pitchFamily="18" charset="0"/>
              </a:rPr>
              <a:t>– ugrožena prirodna i kulturna dobra (arheološka nalazišta i druga kulturna dobra, lokaliteti koji predstavljaju spomenike prirode i dr),</a:t>
            </a:r>
            <a:endParaRPr lang="en-US" sz="1300">
              <a:latin typeface="Times New Roman" pitchFamily="18" charset="0"/>
              <a:cs typeface="Times New Roman" pitchFamily="18" charset="0"/>
            </a:endParaRPr>
          </a:p>
          <a:p>
            <a:pPr marL="742950" lvl="1" indent="-285750">
              <a:buFont typeface="Wingdings 2" pitchFamily="18" charset="2"/>
              <a:buChar char=""/>
            </a:pPr>
            <a:r>
              <a:rPr lang="en-US" sz="1300" b="1">
                <a:solidFill>
                  <a:srgbClr val="1F497D"/>
                </a:solidFill>
                <a:latin typeface="Calibri" pitchFamily="34" charset="0"/>
                <a:cs typeface="Times New Roman" pitchFamily="18" charset="0"/>
              </a:rPr>
              <a:t>klasa (ZŠ) </a:t>
            </a:r>
            <a:r>
              <a:rPr lang="en-US" sz="1300">
                <a:solidFill>
                  <a:srgbClr val="1F497D"/>
                </a:solidFill>
                <a:latin typeface="Calibri" pitchFamily="34" charset="0"/>
                <a:cs typeface="Times New Roman" pitchFamily="18" charset="0"/>
              </a:rPr>
              <a:t>– poljoprivredno i šumsko zemljište,</a:t>
            </a:r>
            <a:endParaRPr lang="en-US" sz="1300">
              <a:latin typeface="Times New Roman" pitchFamily="18" charset="0"/>
              <a:cs typeface="Times New Roman" pitchFamily="18" charset="0"/>
            </a:endParaRPr>
          </a:p>
          <a:p>
            <a:pPr marL="742950" lvl="1" indent="-285750">
              <a:buFont typeface="Wingdings 2" pitchFamily="18" charset="2"/>
              <a:buChar char=""/>
            </a:pPr>
            <a:r>
              <a:rPr lang="en-US" sz="1300" b="1">
                <a:solidFill>
                  <a:srgbClr val="1F497D"/>
                </a:solidFill>
                <a:latin typeface="Calibri" pitchFamily="34" charset="0"/>
                <a:cs typeface="Times New Roman" pitchFamily="18" charset="0"/>
              </a:rPr>
              <a:t>klasa (Lj)</a:t>
            </a:r>
            <a:r>
              <a:rPr lang="en-US" sz="1300">
                <a:solidFill>
                  <a:srgbClr val="1F497D"/>
                </a:solidFill>
                <a:latin typeface="Calibri" pitchFamily="34" charset="0"/>
                <a:cs typeface="Times New Roman" pitchFamily="18" charset="0"/>
              </a:rPr>
              <a:t> – ugroženost ljudi – moguća.</a:t>
            </a:r>
            <a:endParaRPr lang="en-US" sz="13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Slide Number Placeholder 6"/>
          <p:cNvSpPr txBox="1">
            <a:spLocks/>
          </p:cNvSpPr>
          <p:nvPr/>
        </p:nvSpPr>
        <p:spPr>
          <a:xfrm>
            <a:off x="6995160" y="64706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7D4338-65C5-496E-BC55-0AE548EBFE8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r>
              <a:rPr kumimoji="0" lang="sr-Latn-R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/31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5486400"/>
            <a:ext cx="9652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01752" y="457200"/>
            <a:ext cx="8686800" cy="841248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4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sr-Latn-RS" sz="3200" i="1" cap="all" dirty="0">
                <a:effectLst>
                  <a:reflection blurRad="12700" stA="48000" endA="300" endPos="55000" dir="5400000" sy="-90000" algn="bl"/>
                </a:effectLst>
              </a:rPr>
              <a:t>KATASTAR KLIZIŠTA BEOGRADA</a:t>
            </a:r>
            <a:endParaRPr lang="en-US" sz="3200" dirty="0"/>
          </a:p>
        </p:txBody>
      </p:sp>
      <p:sp>
        <p:nvSpPr>
          <p:cNvPr id="20484" name="Content Placeholder 3"/>
          <p:cNvSpPr txBox="1">
            <a:spLocks/>
          </p:cNvSpPr>
          <p:nvPr/>
        </p:nvSpPr>
        <p:spPr bwMode="auto">
          <a:xfrm>
            <a:off x="539750" y="1341438"/>
            <a:ext cx="845185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ts val="300"/>
              </a:spcBef>
              <a:spcAft>
                <a:spcPts val="1200"/>
              </a:spcAft>
              <a:buSzPct val="80000"/>
              <a:buFont typeface="Wingdings 2" pitchFamily="18" charset="2"/>
              <a:buNone/>
            </a:pPr>
            <a:r>
              <a:rPr lang="en-US" altLang="en-US" sz="1700" b="1">
                <a:latin typeface="Calibri" pitchFamily="34" charset="0"/>
                <a:cs typeface="Avenir LT Std 55 Roman"/>
              </a:rPr>
              <a:t>PRIKAZ PROJEKTNOG REŠENJA INFORMACINONOG SISTEMA I BAZE PODATAKA</a:t>
            </a:r>
            <a:endParaRPr lang="ru-RU" altLang="en-US" sz="1700" b="1">
              <a:latin typeface="Calibri" pitchFamily="34" charset="0"/>
              <a:cs typeface="Avenir LT Std 55 Roman"/>
            </a:endParaRPr>
          </a:p>
        </p:txBody>
      </p:sp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85988" y="1989138"/>
            <a:ext cx="4695825" cy="344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6"/>
          <p:cNvSpPr txBox="1">
            <a:spLocks/>
          </p:cNvSpPr>
          <p:nvPr/>
        </p:nvSpPr>
        <p:spPr>
          <a:xfrm>
            <a:off x="6995160" y="64706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7D4338-65C5-496E-BC55-0AE548EBFE8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r>
              <a:rPr kumimoji="0" lang="sr-Latn-R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/31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ISDay Template">
  <a:themeElements>
    <a:clrScheme name="GISday">
      <a:dk1>
        <a:srgbClr val="1982AF"/>
      </a:dk1>
      <a:lt1>
        <a:sysClr val="window" lastClr="FFFFFF"/>
      </a:lt1>
      <a:dk2>
        <a:srgbClr val="163E66"/>
      </a:dk2>
      <a:lt2>
        <a:srgbClr val="C5E6EE"/>
      </a:lt2>
      <a:accent1>
        <a:srgbClr val="C3DA7A"/>
      </a:accent1>
      <a:accent2>
        <a:srgbClr val="207366"/>
      </a:accent2>
      <a:accent3>
        <a:srgbClr val="3D9775"/>
      </a:accent3>
      <a:accent4>
        <a:srgbClr val="BAB167"/>
      </a:accent4>
      <a:accent5>
        <a:srgbClr val="038A9D"/>
      </a:accent5>
      <a:accent6>
        <a:srgbClr val="DBCE1E"/>
      </a:accent6>
      <a:hlink>
        <a:srgbClr val="58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GISDay Template" id="{B0800E5F-E4F2-4BD4-86B9-E3CED3B84D99}" vid="{99829CA5-E484-463F-B0B9-7840A7A4083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GISDay Template</Template>
  <TotalTime>281</TotalTime>
  <Words>1443</Words>
  <Application>Microsoft Office PowerPoint</Application>
  <PresentationFormat>On-screen Show (4:3)</PresentationFormat>
  <Paragraphs>311</Paragraphs>
  <Slides>31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3" baseType="lpstr">
      <vt:lpstr>GISDay Template</vt:lpstr>
      <vt:lpstr>Equation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HVALA NA PAŽNJI !!!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Uros</dc:creator>
  <cp:lastModifiedBy>rgf</cp:lastModifiedBy>
  <cp:revision>35</cp:revision>
  <cp:lastPrinted>2011-02-10T16:43:45Z</cp:lastPrinted>
  <dcterms:created xsi:type="dcterms:W3CDTF">2013-11-19T20:29:46Z</dcterms:created>
  <dcterms:modified xsi:type="dcterms:W3CDTF">2013-11-20T13:21:47Z</dcterms:modified>
</cp:coreProperties>
</file>