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31"/>
  </p:notesMasterIdLst>
  <p:sldIdLst>
    <p:sldId id="256" r:id="rId2"/>
    <p:sldId id="264" r:id="rId3"/>
    <p:sldId id="398" r:id="rId4"/>
    <p:sldId id="402" r:id="rId5"/>
    <p:sldId id="403" r:id="rId6"/>
    <p:sldId id="404" r:id="rId7"/>
    <p:sldId id="349" r:id="rId8"/>
    <p:sldId id="405" r:id="rId9"/>
    <p:sldId id="351" r:id="rId10"/>
    <p:sldId id="406" r:id="rId11"/>
    <p:sldId id="407" r:id="rId12"/>
    <p:sldId id="357" r:id="rId13"/>
    <p:sldId id="408" r:id="rId14"/>
    <p:sldId id="411" r:id="rId15"/>
    <p:sldId id="420" r:id="rId16"/>
    <p:sldId id="410" r:id="rId17"/>
    <p:sldId id="412" r:id="rId18"/>
    <p:sldId id="500" r:id="rId19"/>
    <p:sldId id="421" r:id="rId20"/>
    <p:sldId id="424" r:id="rId21"/>
    <p:sldId id="491" r:id="rId22"/>
    <p:sldId id="423" r:id="rId23"/>
    <p:sldId id="486" r:id="rId24"/>
    <p:sldId id="428" r:id="rId25"/>
    <p:sldId id="427" r:id="rId26"/>
    <p:sldId id="496" r:id="rId27"/>
    <p:sldId id="497" r:id="rId28"/>
    <p:sldId id="498" r:id="rId29"/>
    <p:sldId id="397" r:id="rId30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FFF1"/>
    <a:srgbClr val="F6F7F2"/>
    <a:srgbClr val="1982AF"/>
    <a:srgbClr val="B9E0F7"/>
    <a:srgbClr val="D1E391"/>
    <a:srgbClr val="35AC46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5" autoAdjust="0"/>
    <p:restoredTop sz="58400" autoAdjust="0"/>
  </p:normalViewPr>
  <p:slideViewPr>
    <p:cSldViewPr snapToGrid="0" showGuides="1">
      <p:cViewPr varScale="1">
        <p:scale>
          <a:sx n="67" d="100"/>
          <a:sy n="67" d="100"/>
        </p:scale>
        <p:origin x="-2904" y="-90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86" y="-84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11/20/2013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1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4576" y="695252"/>
            <a:ext cx="5108550" cy="3476254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2491-71B9-463D-8191-E548DA908840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Slide Number Placeholder 3"/>
          <p:cNvSpPr txBox="1">
            <a:spLocks noGrp="1"/>
          </p:cNvSpPr>
          <p:nvPr/>
        </p:nvSpPr>
        <p:spPr bwMode="auto">
          <a:xfrm>
            <a:off x="3963746" y="8805840"/>
            <a:ext cx="3032336" cy="4635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92" tIns="46246" rIns="92492" bIns="46246" anchor="b"/>
          <a:lstStyle/>
          <a:p>
            <a:pPr algn="r">
              <a:defRPr/>
            </a:pPr>
            <a:fld id="{77731203-A22E-4635-9487-401489BA31A6}" type="slidenum">
              <a:rPr lang="en-GB" sz="1200"/>
              <a:pPr algn="r">
                <a:defRPr/>
              </a:pPr>
              <a:t>12</a:t>
            </a:fld>
            <a:endParaRPr lang="en-GB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13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1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19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9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21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Arial" pitchFamily="34" charset="0"/>
              <a:ea typeface="Gene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93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35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94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9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5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48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3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0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4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9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12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49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4576" y="695252"/>
            <a:ext cx="5108550" cy="3476254"/>
          </a:xfrm>
          <a:ln/>
        </p:spPr>
      </p:sp>
      <p:sp>
        <p:nvSpPr>
          <p:cNvPr id="1556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B6602-4789-4217-B552-E71DDA6046F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8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4576" y="695252"/>
            <a:ext cx="5108550" cy="3476254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3CF7E27-4DD6-4441-89BD-7FE7C7A6766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- Sing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8" y="1214422"/>
            <a:ext cx="845394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6407" y="6190869"/>
            <a:ext cx="2133600" cy="365125"/>
          </a:xfrm>
          <a:prstGeom prst="rect">
            <a:avLst/>
          </a:prstGeom>
        </p:spPr>
        <p:txBody>
          <a:bodyPr/>
          <a:lstStyle/>
          <a:p>
            <a:fld id="{3BDDA355-DE8D-49B6-B72B-9B84B24AB58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30" y="6229369"/>
            <a:ext cx="2952328" cy="28803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2012 Intergraph Corporation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968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30" y="6229369"/>
            <a:ext cx="2952328" cy="28803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2012 Intergraph Corporation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6407" y="6190869"/>
            <a:ext cx="2133600" cy="365125"/>
          </a:xfrm>
          <a:prstGeom prst="rect">
            <a:avLst/>
          </a:prstGeom>
        </p:spPr>
        <p:txBody>
          <a:bodyPr/>
          <a:lstStyle/>
          <a:p>
            <a:fld id="{3BDDA355-DE8D-49B6-B72B-9B84B24AB58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143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0" y="3737690"/>
            <a:ext cx="4114800" cy="320040"/>
          </a:xfrm>
        </p:spPr>
        <p:txBody>
          <a:bodyPr anchor="t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91" r:id="rId11"/>
    <p:sldLayoutId id="214748559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gisday.rgf.rs/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10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hyperlink" Target="http://gisday.rgf.r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0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10.png"/><Relationship Id="rId10" Type="http://schemas.openxmlformats.org/officeDocument/2006/relationships/image" Target="../media/image69.png"/><Relationship Id="rId4" Type="http://schemas.openxmlformats.org/officeDocument/2006/relationships/image" Target="../media/image11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2" y="3342719"/>
            <a:ext cx="577901" cy="740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77" y="3286122"/>
            <a:ext cx="709519" cy="854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040" y="466657"/>
            <a:ext cx="5816599" cy="275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Univerzitet u Beogradu – Rudarsko-geolo</a:t>
            </a:r>
            <a:r>
              <a:rPr lang="sr-Latn-RS" b="1" dirty="0" smtClean="0">
                <a:solidFill>
                  <a:schemeClr val="bg1"/>
                </a:solidFill>
              </a:rPr>
              <a:t>ški fakultet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189" y="4312506"/>
            <a:ext cx="1585546" cy="272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u="sng" dirty="0" smtClean="0">
                <a:ea typeface="+mn-ea"/>
                <a:cs typeface="+mn-cs"/>
                <a:hlinkClick r:id="rId5"/>
              </a:rPr>
              <a:t>http://gisday.rgf.rs</a:t>
            </a:r>
            <a:endParaRPr lang="en-US" sz="1400" b="1" u="sng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974" y="2035834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089" y="1253204"/>
            <a:ext cx="5322500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2800" b="1" dirty="0" smtClean="0">
                <a:solidFill>
                  <a:schemeClr val="bg1"/>
                </a:solidFill>
              </a:rPr>
              <a:t>Promociju „GIS Dana“ u Srbiji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019" y="785005"/>
            <a:ext cx="953865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200" b="1" dirty="0" smtClean="0">
                <a:solidFill>
                  <a:schemeClr val="bg1"/>
                </a:solidFill>
              </a:rPr>
              <a:t>organizuje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pic>
        <p:nvPicPr>
          <p:cNvPr id="9" name="Picture 8" descr="Intergraph Customer Map - World-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" y="1031897"/>
            <a:ext cx="9153525" cy="4225903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Intergraph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484100" y="387441"/>
            <a:ext cx="5162570" cy="558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- Više </a:t>
            </a:r>
            <a:r>
              <a:rPr lang="en-US" sz="1800" dirty="0"/>
              <a:t>od 4,000 korisnika širom </a:t>
            </a:r>
            <a:r>
              <a:rPr lang="en-US" sz="1800" dirty="0" smtClean="0"/>
              <a:t>sveta</a:t>
            </a:r>
            <a:r>
              <a:rPr lang="en-US" sz="1800" dirty="0"/>
              <a:t>, </a:t>
            </a:r>
            <a:r>
              <a:rPr lang="en-US" sz="1800" dirty="0" smtClean="0"/>
              <a:t>do </a:t>
            </a:r>
            <a:r>
              <a:rPr lang="en-US" sz="1800" dirty="0"/>
              <a:t>sada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2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Acrobat Document" r:id="rId4" imgW="37800000" imgH="37800000" progId="AcroExch.Document.7">
                  <p:embed/>
                </p:oleObj>
              </mc:Choice>
              <mc:Fallback>
                <p:oleObj name="Acrobat Document" r:id="rId4" imgW="37800000" imgH="37800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508106" y="4221088"/>
            <a:ext cx="3635896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Akvizicija podataka i procesiranje (Ortofoto, GPS, Merenja na terenu, LiDAR,...)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39954" y="1772816"/>
            <a:ext cx="4824536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Infrastruktura Prostornih Podataka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67944" y="188640"/>
            <a:ext cx="4824536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GIS – Daljinska Detekcija</a:t>
            </a:r>
          </a:p>
          <a:p>
            <a:pPr algn="ctr"/>
            <a:r>
              <a:rPr lang="sr-Latn-RS" dirty="0" smtClean="0">
                <a:solidFill>
                  <a:prstClr val="white"/>
                </a:solidFill>
              </a:rPr>
              <a:t>GEOSpatial INTelligence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3848" y="4221088"/>
            <a:ext cx="2223864" cy="1071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TopoDB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5856" y="5517232"/>
            <a:ext cx="21518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Kartografija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1602" y="0"/>
            <a:ext cx="2736304" cy="9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Video nadzor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1602" y="1124744"/>
            <a:ext cx="2736304" cy="9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Javna sigurnost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51722" y="2204864"/>
            <a:ext cx="1872208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Komunalne usluge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1520" y="2276872"/>
            <a:ext cx="151216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KC.</a:t>
            </a:r>
          </a:p>
          <a:p>
            <a:pPr algn="ctr"/>
            <a:r>
              <a:rPr lang="sr-Latn-RS" dirty="0" smtClean="0">
                <a:solidFill>
                  <a:prstClr val="white"/>
                </a:solidFill>
              </a:rPr>
              <a:t>Poruke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15616" y="3717032"/>
            <a:ext cx="1944216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Sigurnost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7544" y="5733256"/>
            <a:ext cx="21518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prstClr val="white"/>
                </a:solidFill>
              </a:rPr>
              <a:t>Dizajn postrojenja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10800000">
            <a:off x="6948264" y="3789040"/>
            <a:ext cx="432048" cy="792088"/>
          </a:xfrm>
          <a:prstGeom prst="downArrow">
            <a:avLst>
              <a:gd name="adj1" fmla="val 50000"/>
              <a:gd name="adj2" fmla="val 5824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6372206" y="1268760"/>
            <a:ext cx="288032" cy="79208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4932040" y="3645024"/>
            <a:ext cx="216024" cy="86409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5004048" y="4797152"/>
            <a:ext cx="792088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211966" y="5085184"/>
            <a:ext cx="288032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203848" y="692696"/>
            <a:ext cx="115212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419872" y="1124744"/>
            <a:ext cx="936104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 rot="1248688">
            <a:off x="3520023" y="1760327"/>
            <a:ext cx="1160057" cy="39537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3707904" y="2636912"/>
            <a:ext cx="576064" cy="2880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 rot="20391632">
            <a:off x="2892020" y="3649250"/>
            <a:ext cx="1512168" cy="3658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1475656" y="2636912"/>
            <a:ext cx="720080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23734" y="3212976"/>
            <a:ext cx="360040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2051720" y="5445224"/>
            <a:ext cx="216024" cy="57606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2195736" y="764704"/>
            <a:ext cx="360040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1187630" y="1844824"/>
            <a:ext cx="288032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Curved Right Arrow 35"/>
          <p:cNvSpPr/>
          <p:nvPr/>
        </p:nvSpPr>
        <p:spPr>
          <a:xfrm>
            <a:off x="467544" y="1844824"/>
            <a:ext cx="648072" cy="237626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Curved Right Arrow 36"/>
          <p:cNvSpPr/>
          <p:nvPr/>
        </p:nvSpPr>
        <p:spPr>
          <a:xfrm>
            <a:off x="251520" y="548680"/>
            <a:ext cx="864096" cy="432048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Curved Left Arrow 37"/>
          <p:cNvSpPr/>
          <p:nvPr/>
        </p:nvSpPr>
        <p:spPr>
          <a:xfrm rot="5400000">
            <a:off x="4463988" y="3320998"/>
            <a:ext cx="576064" cy="612068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971800" y="3321050"/>
            <a:ext cx="6096000" cy="1784350"/>
          </a:xfrm>
          <a:prstGeom prst="flowChartAlternateProcess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87000">
                <a:schemeClr val="accent5">
                  <a:shade val="93000"/>
                  <a:satMod val="130000"/>
                  <a:lumMod val="0"/>
                  <a:lumOff val="10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084332" y="3660076"/>
            <a:ext cx="5900865" cy="40862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87000">
                <a:schemeClr val="accent5">
                  <a:shade val="93000"/>
                  <a:satMod val="130000"/>
                  <a:lumMod val="0"/>
                  <a:lumOff val="10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4394749" y="3581406"/>
            <a:ext cx="3302507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r-Latn-RS" dirty="0" smtClean="0">
                <a:ea typeface="Geneva"/>
                <a:cs typeface="Geneva"/>
              </a:rPr>
              <a:t>Geospatial Server</a:t>
            </a:r>
            <a:endParaRPr lang="en-US" sz="2400" dirty="0">
              <a:ea typeface="Geneva"/>
              <a:cs typeface="Geneva"/>
            </a:endParaRPr>
          </a:p>
          <a:p>
            <a:pPr algn="ctr"/>
            <a:r>
              <a:rPr lang="en-US" sz="1100" dirty="0">
                <a:ea typeface="Geneva"/>
                <a:cs typeface="Geneva"/>
              </a:rPr>
              <a:t>Geospatial Data Management &amp; Delivery Platform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69758" y="4333707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0" name="Rounded Rectangle 3"/>
          <p:cNvSpPr/>
          <p:nvPr/>
        </p:nvSpPr>
        <p:spPr bwMode="auto">
          <a:xfrm>
            <a:off x="4063527" y="4333707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1" name="Rounded Rectangle 3"/>
          <p:cNvSpPr/>
          <p:nvPr/>
        </p:nvSpPr>
        <p:spPr bwMode="auto">
          <a:xfrm>
            <a:off x="5057306" y="4333707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2" name="Rounded Rectangle 3"/>
          <p:cNvSpPr/>
          <p:nvPr/>
        </p:nvSpPr>
        <p:spPr bwMode="auto">
          <a:xfrm>
            <a:off x="6044727" y="4333707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3" name="Rounded Rectangle 3"/>
          <p:cNvSpPr/>
          <p:nvPr/>
        </p:nvSpPr>
        <p:spPr bwMode="auto">
          <a:xfrm>
            <a:off x="7035327" y="4333707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263901" y="4419600"/>
            <a:ext cx="5822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ea typeface="Geneva"/>
                <a:cs typeface="Geneva"/>
              </a:rPr>
              <a:t>Find</a:t>
            </a: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4071947" y="4419600"/>
            <a:ext cx="992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ea typeface="Geneva"/>
                <a:cs typeface="Geneva"/>
              </a:rPr>
              <a:t>Describe</a:t>
            </a:r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5075248" y="4419600"/>
            <a:ext cx="8899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ea typeface="Geneva"/>
                <a:cs typeface="Geneva"/>
              </a:rPr>
              <a:t>Catalog</a:t>
            </a:r>
          </a:p>
        </p:txBody>
      </p:sp>
      <p:sp>
        <p:nvSpPr>
          <p:cNvPr id="17" name="Rounded Rectangle 3"/>
          <p:cNvSpPr/>
          <p:nvPr/>
        </p:nvSpPr>
        <p:spPr bwMode="auto">
          <a:xfrm>
            <a:off x="8025927" y="4341646"/>
            <a:ext cx="970232" cy="40862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cs typeface="Geneva"/>
            </a:endParaRP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6050899" y="4419600"/>
            <a:ext cx="925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Geneva"/>
                <a:cs typeface="Geneva"/>
              </a:rPr>
              <a:t>Process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8171198" y="4419600"/>
            <a:ext cx="7200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Geneva"/>
                <a:cs typeface="Geneva"/>
              </a:rPr>
              <a:t>Serve</a:t>
            </a: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7175774" y="4419600"/>
            <a:ext cx="7312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ea typeface="Geneva"/>
                <a:cs typeface="Geneva"/>
              </a:rPr>
              <a:t>Share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7843381" y="973158"/>
            <a:ext cx="921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400" b="1">
                <a:solidFill>
                  <a:srgbClr val="0080B2"/>
                </a:solidFill>
              </a:rPr>
              <a:t>Web Client</a:t>
            </a:r>
          </a:p>
        </p:txBody>
      </p:sp>
      <p:pic>
        <p:nvPicPr>
          <p:cNvPr id="24" name="Picture 52" descr="vecto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5" y="1268413"/>
            <a:ext cx="1528762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3080500" y="3321050"/>
            <a:ext cx="5017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 dirty="0"/>
              <a:t>WMS</a:t>
            </a:r>
          </a:p>
        </p:txBody>
      </p:sp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3891838" y="3321050"/>
            <a:ext cx="47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 dirty="0"/>
              <a:t>WCS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4604736" y="3321050"/>
            <a:ext cx="455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 dirty="0"/>
              <a:t>WFS</a:t>
            </a:r>
          </a:p>
        </p:txBody>
      </p:sp>
      <p:sp>
        <p:nvSpPr>
          <p:cNvPr id="28" name="Text Box 57"/>
          <p:cNvSpPr txBox="1">
            <a:spLocks noChangeArrowheads="1"/>
          </p:cNvSpPr>
          <p:nvPr/>
        </p:nvSpPr>
        <p:spPr bwMode="auto">
          <a:xfrm>
            <a:off x="5366677" y="3321050"/>
            <a:ext cx="4664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/>
              <a:t>WPS</a:t>
            </a:r>
          </a:p>
        </p:txBody>
      </p:sp>
      <p:sp>
        <p:nvSpPr>
          <p:cNvPr id="29" name="Text Box 58"/>
          <p:cNvSpPr txBox="1">
            <a:spLocks noChangeArrowheads="1"/>
          </p:cNvSpPr>
          <p:nvPr/>
        </p:nvSpPr>
        <p:spPr bwMode="auto">
          <a:xfrm>
            <a:off x="6891549" y="3321050"/>
            <a:ext cx="6139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/>
              <a:t>ECWP</a:t>
            </a:r>
          </a:p>
        </p:txBody>
      </p:sp>
      <p:sp>
        <p:nvSpPr>
          <p:cNvPr id="30" name="Text Box 59"/>
          <p:cNvSpPr txBox="1">
            <a:spLocks noChangeArrowheads="1"/>
          </p:cNvSpPr>
          <p:nvPr/>
        </p:nvSpPr>
        <p:spPr bwMode="auto">
          <a:xfrm>
            <a:off x="7675851" y="3321050"/>
            <a:ext cx="432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/>
              <a:t>JPIP</a:t>
            </a:r>
          </a:p>
        </p:txBody>
      </p:sp>
      <p:sp>
        <p:nvSpPr>
          <p:cNvPr id="31" name="Text Box 60"/>
          <p:cNvSpPr txBox="1">
            <a:spLocks noChangeArrowheads="1"/>
          </p:cNvSpPr>
          <p:nvPr/>
        </p:nvSpPr>
        <p:spPr bwMode="auto">
          <a:xfrm>
            <a:off x="8217966" y="3321050"/>
            <a:ext cx="764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/>
              <a:t>Image X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6052090" y="3321050"/>
            <a:ext cx="54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sz="1600"/>
              <a:t>CS-W</a:t>
            </a:r>
          </a:p>
        </p:txBody>
      </p:sp>
      <p:sp>
        <p:nvSpPr>
          <p:cNvPr id="34" name="Line 64"/>
          <p:cNvSpPr>
            <a:spLocks noChangeShapeType="1"/>
          </p:cNvSpPr>
          <p:nvPr/>
        </p:nvSpPr>
        <p:spPr bwMode="auto">
          <a:xfrm flipH="1" flipV="1">
            <a:off x="5994403" y="2311420"/>
            <a:ext cx="15875" cy="227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65"/>
          <p:cNvSpPr>
            <a:spLocks noChangeShapeType="1"/>
          </p:cNvSpPr>
          <p:nvPr/>
        </p:nvSpPr>
        <p:spPr bwMode="auto">
          <a:xfrm flipH="1" flipV="1">
            <a:off x="4441828" y="2446338"/>
            <a:ext cx="3778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Box 66"/>
          <p:cNvSpPr txBox="1">
            <a:spLocks noChangeArrowheads="1"/>
          </p:cNvSpPr>
          <p:nvPr/>
        </p:nvSpPr>
        <p:spPr bwMode="auto">
          <a:xfrm>
            <a:off x="1010587" y="5445244"/>
            <a:ext cx="1617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Prikupljanje podataka</a:t>
            </a:r>
            <a:endParaRPr lang="en-US" sz="1600" dirty="0">
              <a:solidFill>
                <a:srgbClr val="0080B2"/>
              </a:solidFill>
            </a:endParaRPr>
          </a:p>
        </p:txBody>
      </p:sp>
      <p:sp>
        <p:nvSpPr>
          <p:cNvPr id="37" name="Text Box 67"/>
          <p:cNvSpPr txBox="1">
            <a:spLocks noChangeArrowheads="1"/>
          </p:cNvSpPr>
          <p:nvPr/>
        </p:nvSpPr>
        <p:spPr bwMode="auto">
          <a:xfrm>
            <a:off x="1245028" y="3933076"/>
            <a:ext cx="10227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Upravljanje</a:t>
            </a:r>
            <a:endParaRPr lang="en-US" sz="1600" dirty="0">
              <a:solidFill>
                <a:srgbClr val="0080B2"/>
              </a:solidFill>
            </a:endParaRPr>
          </a:p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podacima</a:t>
            </a:r>
            <a:endParaRPr lang="en-US" sz="1600" dirty="0">
              <a:solidFill>
                <a:srgbClr val="0080B2"/>
              </a:solidFill>
            </a:endParaRPr>
          </a:p>
        </p:txBody>
      </p:sp>
      <p:sp>
        <p:nvSpPr>
          <p:cNvPr id="38" name="Text Box 68"/>
          <p:cNvSpPr txBox="1">
            <a:spLocks noChangeArrowheads="1"/>
          </p:cNvSpPr>
          <p:nvPr/>
        </p:nvSpPr>
        <p:spPr bwMode="auto">
          <a:xfrm>
            <a:off x="971608" y="2636932"/>
            <a:ext cx="17456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Isporuka podataka </a:t>
            </a:r>
            <a:endParaRPr lang="en-US" sz="1600" dirty="0">
              <a:solidFill>
                <a:srgbClr val="0080B2"/>
              </a:solidFill>
            </a:endParaRPr>
          </a:p>
          <a:p>
            <a:pPr algn="ctr"/>
            <a:r>
              <a:rPr lang="en-US" sz="1600" dirty="0">
                <a:solidFill>
                  <a:srgbClr val="0080B2"/>
                </a:solidFill>
              </a:rPr>
              <a:t>&amp; </a:t>
            </a:r>
            <a:r>
              <a:rPr lang="sr-Latn-CS" sz="1600" dirty="0" smtClean="0">
                <a:solidFill>
                  <a:srgbClr val="0080B2"/>
                </a:solidFill>
              </a:rPr>
              <a:t>informacija</a:t>
            </a:r>
            <a:endParaRPr lang="en-US" sz="1600" dirty="0">
              <a:solidFill>
                <a:srgbClr val="0080B2"/>
              </a:solidFill>
            </a:endParaRPr>
          </a:p>
        </p:txBody>
      </p:sp>
      <p:sp>
        <p:nvSpPr>
          <p:cNvPr id="39" name="Text Box 69"/>
          <p:cNvSpPr txBox="1">
            <a:spLocks noChangeArrowheads="1"/>
          </p:cNvSpPr>
          <p:nvPr/>
        </p:nvSpPr>
        <p:spPr bwMode="auto">
          <a:xfrm>
            <a:off x="1191777" y="1176358"/>
            <a:ext cx="13112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Upotreba </a:t>
            </a:r>
            <a:endParaRPr lang="sr-Latn-CS" sz="1600" b="1" dirty="0" smtClean="0">
              <a:solidFill>
                <a:srgbClr val="0080B2"/>
              </a:solidFill>
            </a:endParaRPr>
          </a:p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geoprostornih </a:t>
            </a:r>
          </a:p>
          <a:p>
            <a:pPr algn="ctr"/>
            <a:r>
              <a:rPr lang="sr-Latn-CS" sz="1600" dirty="0" smtClean="0">
                <a:solidFill>
                  <a:srgbClr val="0080B2"/>
                </a:solidFill>
              </a:rPr>
              <a:t>podataka</a:t>
            </a:r>
            <a:endParaRPr lang="en-US" sz="1600" dirty="0">
              <a:solidFill>
                <a:srgbClr val="0080B2"/>
              </a:solidFill>
            </a:endParaRPr>
          </a:p>
        </p:txBody>
      </p:sp>
      <p:sp>
        <p:nvSpPr>
          <p:cNvPr id="40" name="Line 72"/>
          <p:cNvSpPr>
            <a:spLocks noChangeShapeType="1"/>
          </p:cNvSpPr>
          <p:nvPr/>
        </p:nvSpPr>
        <p:spPr bwMode="auto">
          <a:xfrm flipH="1" flipV="1">
            <a:off x="1835696" y="4725144"/>
            <a:ext cx="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73"/>
          <p:cNvSpPr>
            <a:spLocks noChangeShapeType="1"/>
          </p:cNvSpPr>
          <p:nvPr/>
        </p:nvSpPr>
        <p:spPr bwMode="auto">
          <a:xfrm flipV="1">
            <a:off x="1835696" y="3356992"/>
            <a:ext cx="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74"/>
          <p:cNvSpPr>
            <a:spLocks noChangeShapeType="1"/>
          </p:cNvSpPr>
          <p:nvPr/>
        </p:nvSpPr>
        <p:spPr bwMode="auto">
          <a:xfrm flipV="1">
            <a:off x="1824593" y="2060868"/>
            <a:ext cx="11113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225425" y="1052634"/>
            <a:ext cx="685800" cy="5076704"/>
            <a:chOff x="48" y="161"/>
            <a:chExt cx="432" cy="3775"/>
          </a:xfrm>
        </p:grpSpPr>
        <p:sp>
          <p:nvSpPr>
            <p:cNvPr id="119881" name="AutoShape 70"/>
            <p:cNvSpPr>
              <a:spLocks noChangeArrowheads="1"/>
            </p:cNvSpPr>
            <p:nvPr/>
          </p:nvSpPr>
          <p:spPr bwMode="auto">
            <a:xfrm rot="10800000">
              <a:off x="48" y="240"/>
              <a:ext cx="432" cy="3696"/>
            </a:xfrm>
            <a:prstGeom prst="rtTriangl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A7C0F7">
                    <a:alpha val="84000"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82" name="Text Box 75"/>
            <p:cNvSpPr txBox="1">
              <a:spLocks noChangeArrowheads="1"/>
            </p:cNvSpPr>
            <p:nvPr/>
          </p:nvSpPr>
          <p:spPr bwMode="auto">
            <a:xfrm rot="16200000">
              <a:off x="-618" y="1018"/>
              <a:ext cx="192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sr-Latn-CS" sz="1600" dirty="0" smtClean="0">
                  <a:solidFill>
                    <a:srgbClr val="0080B2"/>
                  </a:solidFill>
                </a:rPr>
                <a:t>Rast vrednosti podataka</a:t>
              </a:r>
              <a:endParaRPr lang="en-US" sz="1600" dirty="0">
                <a:solidFill>
                  <a:srgbClr val="0080B2"/>
                </a:solidFill>
              </a:endParaRPr>
            </a:p>
          </p:txBody>
        </p:sp>
      </p:grpSp>
      <p:sp>
        <p:nvSpPr>
          <p:cNvPr id="46" name="Line 76"/>
          <p:cNvSpPr>
            <a:spLocks noChangeShapeType="1"/>
          </p:cNvSpPr>
          <p:nvPr/>
        </p:nvSpPr>
        <p:spPr bwMode="auto">
          <a:xfrm flipV="1">
            <a:off x="3733800" y="510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77"/>
          <p:cNvSpPr>
            <a:spLocks noChangeShapeType="1"/>
          </p:cNvSpPr>
          <p:nvPr/>
        </p:nvSpPr>
        <p:spPr bwMode="auto">
          <a:xfrm flipV="1">
            <a:off x="6003132" y="510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78"/>
          <p:cNvSpPr>
            <a:spLocks noChangeShapeType="1"/>
          </p:cNvSpPr>
          <p:nvPr/>
        </p:nvSpPr>
        <p:spPr bwMode="auto">
          <a:xfrm flipV="1">
            <a:off x="8258175" y="510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4765677" y="2552700"/>
            <a:ext cx="2441575" cy="742950"/>
            <a:chOff x="3216" y="1344"/>
            <a:chExt cx="1224" cy="672"/>
          </a:xfrm>
        </p:grpSpPr>
        <p:pic>
          <p:nvPicPr>
            <p:cNvPr id="119878" name="Picture 53" descr="cloud_pl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344"/>
              <a:ext cx="1224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79" name="Line 71"/>
            <p:cNvSpPr>
              <a:spLocks noChangeShapeType="1"/>
            </p:cNvSpPr>
            <p:nvPr/>
          </p:nvSpPr>
          <p:spPr bwMode="auto">
            <a:xfrm flipV="1">
              <a:off x="3840" y="18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880" name="Text Box 81"/>
            <p:cNvSpPr txBox="1">
              <a:spLocks noChangeArrowheads="1"/>
            </p:cNvSpPr>
            <p:nvPr/>
          </p:nvSpPr>
          <p:spPr bwMode="auto">
            <a:xfrm>
              <a:off x="3559" y="1470"/>
              <a:ext cx="52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80B2"/>
                  </a:solidFill>
                </a:rPr>
                <a:t>Web </a:t>
              </a:r>
              <a:r>
                <a:rPr lang="sr-Latn-CS" sz="1600" dirty="0" smtClean="0">
                  <a:solidFill>
                    <a:srgbClr val="0080B2"/>
                  </a:solidFill>
                </a:rPr>
                <a:t>servisi</a:t>
              </a:r>
              <a:endParaRPr lang="en-US" sz="1600" dirty="0">
                <a:solidFill>
                  <a:srgbClr val="0080B2"/>
                </a:solidFill>
              </a:endParaRPr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909898" y="1042988"/>
            <a:ext cx="1406525" cy="1403350"/>
            <a:chOff x="2909356" y="1043113"/>
            <a:chExt cx="1406901" cy="1402647"/>
          </a:xfrm>
        </p:grpSpPr>
        <p:pic>
          <p:nvPicPr>
            <p:cNvPr id="119876" name="Picture 76" descr="newgui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356" y="1320494"/>
              <a:ext cx="1406901" cy="112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77" name="Text Box 49"/>
            <p:cNvSpPr txBox="1">
              <a:spLocks noChangeArrowheads="1"/>
            </p:cNvSpPr>
            <p:nvPr/>
          </p:nvSpPr>
          <p:spPr bwMode="auto">
            <a:xfrm>
              <a:off x="3208715" y="1043113"/>
              <a:ext cx="768044" cy="307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80B2"/>
                  </a:solidFill>
                </a:rPr>
                <a:t>IMAGINE</a:t>
              </a:r>
              <a:endParaRPr lang="en-US" sz="1400" b="1" dirty="0">
                <a:solidFill>
                  <a:srgbClr val="0080B2"/>
                </a:solidFill>
              </a:endParaRPr>
            </a:p>
          </p:txBody>
        </p:sp>
      </p:grpSp>
      <p:sp>
        <p:nvSpPr>
          <p:cNvPr id="33" name="Line 63"/>
          <p:cNvSpPr>
            <a:spLocks noChangeShapeType="1"/>
          </p:cNvSpPr>
          <p:nvPr/>
        </p:nvSpPr>
        <p:spPr bwMode="auto">
          <a:xfrm flipV="1">
            <a:off x="7026275" y="24003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59"/>
          <p:cNvGrpSpPr>
            <a:grpSpLocks/>
          </p:cNvGrpSpPr>
          <p:nvPr/>
        </p:nvGrpSpPr>
        <p:grpSpPr bwMode="auto">
          <a:xfrm>
            <a:off x="5326064" y="1004908"/>
            <a:ext cx="1354137" cy="1292225"/>
            <a:chOff x="5325688" y="1004269"/>
            <a:chExt cx="1354593" cy="1292138"/>
          </a:xfrm>
        </p:grpSpPr>
        <p:pic>
          <p:nvPicPr>
            <p:cNvPr id="119874" name="Picture 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688" y="1314463"/>
              <a:ext cx="1354593" cy="981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75" name="Text Box 49"/>
            <p:cNvSpPr txBox="1">
              <a:spLocks noChangeArrowheads="1"/>
            </p:cNvSpPr>
            <p:nvPr/>
          </p:nvSpPr>
          <p:spPr bwMode="auto">
            <a:xfrm>
              <a:off x="5583593" y="1004269"/>
              <a:ext cx="854689" cy="307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B2"/>
                  </a:solidFill>
                </a:rPr>
                <a:t>GeoMedia</a:t>
              </a:r>
            </a:p>
          </p:txBody>
        </p:sp>
      </p:grp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3249506" y="5437164"/>
            <a:ext cx="5500795" cy="1088869"/>
            <a:chOff x="3249613" y="5437188"/>
            <a:chExt cx="5500549" cy="1088805"/>
          </a:xfrm>
        </p:grpSpPr>
        <p:pic>
          <p:nvPicPr>
            <p:cNvPr id="119868" name="Picture 45" descr="aerial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613" y="5437188"/>
              <a:ext cx="976312" cy="75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869" name="Picture 46" descr="shaded relief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322" y="5437188"/>
              <a:ext cx="985837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870" name="Picture 47" descr="parcels_buildings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62" y="5437188"/>
              <a:ext cx="990600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71" name="Text Box 49"/>
            <p:cNvSpPr txBox="1">
              <a:spLocks noChangeArrowheads="1"/>
            </p:cNvSpPr>
            <p:nvPr/>
          </p:nvSpPr>
          <p:spPr bwMode="auto">
            <a:xfrm>
              <a:off x="3443095" y="6210321"/>
              <a:ext cx="687658" cy="307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B2"/>
                  </a:solidFill>
                </a:rPr>
                <a:t>Imagery</a:t>
              </a:r>
            </a:p>
          </p:txBody>
        </p:sp>
        <p:sp>
          <p:nvSpPr>
            <p:cNvPr id="119872" name="Text Box 49"/>
            <p:cNvSpPr txBox="1">
              <a:spLocks noChangeArrowheads="1"/>
            </p:cNvSpPr>
            <p:nvPr/>
          </p:nvSpPr>
          <p:spPr bwMode="auto">
            <a:xfrm>
              <a:off x="5622256" y="6210321"/>
              <a:ext cx="795054" cy="307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B2"/>
                  </a:solidFill>
                </a:rPr>
                <a:t>Elevation</a:t>
              </a:r>
            </a:p>
          </p:txBody>
        </p:sp>
        <p:sp>
          <p:nvSpPr>
            <p:cNvPr id="119873" name="Text Box 49"/>
            <p:cNvSpPr txBox="1">
              <a:spLocks noChangeArrowheads="1"/>
            </p:cNvSpPr>
            <p:nvPr/>
          </p:nvSpPr>
          <p:spPr bwMode="auto">
            <a:xfrm>
              <a:off x="7362053" y="6218234"/>
              <a:ext cx="1384934" cy="307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B2"/>
                  </a:solidFill>
                </a:rPr>
                <a:t>GIS &amp; CAD Files</a:t>
              </a:r>
            </a:p>
          </p:txBody>
        </p:sp>
      </p:grpSp>
      <p:sp>
        <p:nvSpPr>
          <p:cNvPr id="62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Intergraph Geospatial portfolio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1028698" y="2184168"/>
            <a:ext cx="4381501" cy="1349988"/>
          </a:xfrm>
        </p:spPr>
        <p:txBody>
          <a:bodyPr/>
          <a:lstStyle/>
          <a:p>
            <a:r>
              <a:rPr lang="en-US" dirty="0"/>
              <a:t>Serverska rešenja</a:t>
            </a: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97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skelton\Documents\Conferences &amp; Meetings\Hexagon UGM\Hexagon 2012\Distirbutor Meeting\GeoSpatial Portal\Apollo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99" y="3530385"/>
            <a:ext cx="6016399" cy="29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ERDAS Apollo</a:t>
            </a:r>
          </a:p>
        </p:txBody>
      </p:sp>
      <p:pic>
        <p:nvPicPr>
          <p:cNvPr id="8" name="Picture 7" descr="ERDAS APOLLO Advantage - Web Client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77" y="1075958"/>
            <a:ext cx="4802612" cy="384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087192"/>
            <a:ext cx="4397508" cy="3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ERDAS APOLLO Advantage - Data Manager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7" y="3305220"/>
            <a:ext cx="4004061" cy="320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146921" y="1061488"/>
            <a:ext cx="4541468" cy="5436952"/>
            <a:chOff x="4542054" y="1180123"/>
            <a:chExt cx="4155860" cy="5032559"/>
          </a:xfrm>
        </p:grpSpPr>
        <p:sp>
          <p:nvSpPr>
            <p:cNvPr id="16" name="Freeform 15"/>
            <p:cNvSpPr/>
            <p:nvPr/>
          </p:nvSpPr>
          <p:spPr>
            <a:xfrm>
              <a:off x="7189474" y="2636913"/>
              <a:ext cx="1508440" cy="3573388"/>
            </a:xfrm>
            <a:custGeom>
              <a:avLst/>
              <a:gdLst>
                <a:gd name="connsiteX0" fmla="*/ 2094523 w 3415323"/>
                <a:gd name="connsiteY0" fmla="*/ 7815 h 5009661"/>
                <a:gd name="connsiteX1" fmla="*/ 3415323 w 3415323"/>
                <a:gd name="connsiteY1" fmla="*/ 0 h 5009661"/>
                <a:gd name="connsiteX2" fmla="*/ 3415323 w 3415323"/>
                <a:gd name="connsiteY2" fmla="*/ 5009661 h 5009661"/>
                <a:gd name="connsiteX3" fmla="*/ 0 w 3415323"/>
                <a:gd name="connsiteY3" fmla="*/ 5001846 h 5009661"/>
                <a:gd name="connsiteX4" fmla="*/ 2094523 w 3415323"/>
                <a:gd name="connsiteY4" fmla="*/ 7815 h 5009661"/>
                <a:gd name="connsiteX0" fmla="*/ 2085643 w 3406443"/>
                <a:gd name="connsiteY0" fmla="*/ 7815 h 5014546"/>
                <a:gd name="connsiteX1" fmla="*/ 3406443 w 3406443"/>
                <a:gd name="connsiteY1" fmla="*/ 0 h 5014546"/>
                <a:gd name="connsiteX2" fmla="*/ 3406443 w 3406443"/>
                <a:gd name="connsiteY2" fmla="*/ 5009661 h 5014546"/>
                <a:gd name="connsiteX3" fmla="*/ 0 w 3406443"/>
                <a:gd name="connsiteY3" fmla="*/ 5014546 h 5014546"/>
                <a:gd name="connsiteX4" fmla="*/ 2085643 w 3406443"/>
                <a:gd name="connsiteY4" fmla="*/ 7815 h 5014546"/>
                <a:gd name="connsiteX0" fmla="*/ 2085643 w 3406443"/>
                <a:gd name="connsiteY0" fmla="*/ 7815 h 5014545"/>
                <a:gd name="connsiteX1" fmla="*/ 3406443 w 3406443"/>
                <a:gd name="connsiteY1" fmla="*/ 0 h 5014545"/>
                <a:gd name="connsiteX2" fmla="*/ 3406443 w 3406443"/>
                <a:gd name="connsiteY2" fmla="*/ 5009661 h 5014545"/>
                <a:gd name="connsiteX3" fmla="*/ 0 w 3406443"/>
                <a:gd name="connsiteY3" fmla="*/ 5014545 h 5014545"/>
                <a:gd name="connsiteX4" fmla="*/ 2085643 w 3406443"/>
                <a:gd name="connsiteY4" fmla="*/ 7815 h 5014545"/>
                <a:gd name="connsiteX0" fmla="*/ 2110398 w 3431198"/>
                <a:gd name="connsiteY0" fmla="*/ 7815 h 5019308"/>
                <a:gd name="connsiteX1" fmla="*/ 3431198 w 3431198"/>
                <a:gd name="connsiteY1" fmla="*/ 0 h 5019308"/>
                <a:gd name="connsiteX2" fmla="*/ 3431198 w 3431198"/>
                <a:gd name="connsiteY2" fmla="*/ 5009661 h 5019308"/>
                <a:gd name="connsiteX3" fmla="*/ 0 w 3431198"/>
                <a:gd name="connsiteY3" fmla="*/ 5019308 h 5019308"/>
                <a:gd name="connsiteX4" fmla="*/ 2110398 w 3431198"/>
                <a:gd name="connsiteY4" fmla="*/ 7815 h 5019308"/>
                <a:gd name="connsiteX0" fmla="*/ 2110398 w 3431198"/>
                <a:gd name="connsiteY0" fmla="*/ 7815 h 5014545"/>
                <a:gd name="connsiteX1" fmla="*/ 3431198 w 3431198"/>
                <a:gd name="connsiteY1" fmla="*/ 0 h 5014545"/>
                <a:gd name="connsiteX2" fmla="*/ 3431198 w 3431198"/>
                <a:gd name="connsiteY2" fmla="*/ 5009661 h 5014545"/>
                <a:gd name="connsiteX3" fmla="*/ 0 w 3431198"/>
                <a:gd name="connsiteY3" fmla="*/ 5014545 h 5014545"/>
                <a:gd name="connsiteX4" fmla="*/ 2110398 w 3431198"/>
                <a:gd name="connsiteY4" fmla="*/ 7815 h 5014545"/>
                <a:gd name="connsiteX0" fmla="*/ 1508439 w 3431198"/>
                <a:gd name="connsiteY0" fmla="*/ 1441158 h 5014545"/>
                <a:gd name="connsiteX1" fmla="*/ 3431198 w 3431198"/>
                <a:gd name="connsiteY1" fmla="*/ 0 h 5014545"/>
                <a:gd name="connsiteX2" fmla="*/ 3431198 w 3431198"/>
                <a:gd name="connsiteY2" fmla="*/ 5009661 h 5014545"/>
                <a:gd name="connsiteX3" fmla="*/ 0 w 3431198"/>
                <a:gd name="connsiteY3" fmla="*/ 5014545 h 5014545"/>
                <a:gd name="connsiteX4" fmla="*/ 1508439 w 3431198"/>
                <a:gd name="connsiteY4" fmla="*/ 1441158 h 5014545"/>
                <a:gd name="connsiteX0" fmla="*/ 1508439 w 3431198"/>
                <a:gd name="connsiteY0" fmla="*/ 0 h 3573387"/>
                <a:gd name="connsiteX1" fmla="*/ 1508439 w 3431198"/>
                <a:gd name="connsiteY1" fmla="*/ 3240360 h 3573387"/>
                <a:gd name="connsiteX2" fmla="*/ 3431198 w 3431198"/>
                <a:gd name="connsiteY2" fmla="*/ 3568503 h 3573387"/>
                <a:gd name="connsiteX3" fmla="*/ 0 w 3431198"/>
                <a:gd name="connsiteY3" fmla="*/ 3573387 h 3573387"/>
                <a:gd name="connsiteX4" fmla="*/ 1508439 w 3431198"/>
                <a:gd name="connsiteY4" fmla="*/ 0 h 3573387"/>
                <a:gd name="connsiteX0" fmla="*/ 1508439 w 1508439"/>
                <a:gd name="connsiteY0" fmla="*/ 0 h 3573387"/>
                <a:gd name="connsiteX1" fmla="*/ 1508439 w 1508439"/>
                <a:gd name="connsiteY1" fmla="*/ 3240360 h 3573387"/>
                <a:gd name="connsiteX2" fmla="*/ 0 w 1508439"/>
                <a:gd name="connsiteY2" fmla="*/ 3573387 h 3573387"/>
                <a:gd name="connsiteX3" fmla="*/ 1508439 w 1508439"/>
                <a:gd name="connsiteY3" fmla="*/ 0 h 3573387"/>
                <a:gd name="connsiteX0" fmla="*/ 1508439 w 1508440"/>
                <a:gd name="connsiteY0" fmla="*/ 0 h 3573388"/>
                <a:gd name="connsiteX1" fmla="*/ 1508440 w 1508440"/>
                <a:gd name="connsiteY1" fmla="*/ 3573388 h 3573388"/>
                <a:gd name="connsiteX2" fmla="*/ 0 w 1508440"/>
                <a:gd name="connsiteY2" fmla="*/ 3573387 h 3573388"/>
                <a:gd name="connsiteX3" fmla="*/ 1508439 w 1508440"/>
                <a:gd name="connsiteY3" fmla="*/ 0 h 357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440" h="3573388">
                  <a:moveTo>
                    <a:pt x="1508439" y="0"/>
                  </a:moveTo>
                  <a:cubicBezTo>
                    <a:pt x="1508439" y="1191129"/>
                    <a:pt x="1508440" y="2382259"/>
                    <a:pt x="1508440" y="3573388"/>
                  </a:cubicBezTo>
                  <a:lnTo>
                    <a:pt x="0" y="3573387"/>
                  </a:lnTo>
                  <a:lnTo>
                    <a:pt x="1508439" y="0"/>
                  </a:lnTo>
                  <a:close/>
                </a:path>
              </a:pathLst>
            </a:custGeom>
            <a:solidFill>
              <a:srgbClr val="A5DB6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542054" y="2671973"/>
              <a:ext cx="2537768" cy="3540700"/>
            </a:xfrm>
            <a:custGeom>
              <a:avLst/>
              <a:gdLst>
                <a:gd name="connsiteX0" fmla="*/ 0 w 2508739"/>
                <a:gd name="connsiteY0" fmla="*/ 0 h 3516923"/>
                <a:gd name="connsiteX1" fmla="*/ 398585 w 2508739"/>
                <a:gd name="connsiteY1" fmla="*/ 3516923 h 3516923"/>
                <a:gd name="connsiteX2" fmla="*/ 2508739 w 2508739"/>
                <a:gd name="connsiteY2" fmla="*/ 3516923 h 3516923"/>
                <a:gd name="connsiteX3" fmla="*/ 0 w 2508739"/>
                <a:gd name="connsiteY3" fmla="*/ 0 h 3516923"/>
                <a:gd name="connsiteX0" fmla="*/ 0 w 2526882"/>
                <a:gd name="connsiteY0" fmla="*/ 0 h 3533443"/>
                <a:gd name="connsiteX1" fmla="*/ 416728 w 2526882"/>
                <a:gd name="connsiteY1" fmla="*/ 3533443 h 3533443"/>
                <a:gd name="connsiteX2" fmla="*/ 2526882 w 2526882"/>
                <a:gd name="connsiteY2" fmla="*/ 3533443 h 3533443"/>
                <a:gd name="connsiteX3" fmla="*/ 0 w 2526882"/>
                <a:gd name="connsiteY3" fmla="*/ 0 h 3533443"/>
                <a:gd name="connsiteX0" fmla="*/ 0 w 2537768"/>
                <a:gd name="connsiteY0" fmla="*/ 0 h 3537071"/>
                <a:gd name="connsiteX1" fmla="*/ 416728 w 2537768"/>
                <a:gd name="connsiteY1" fmla="*/ 3533443 h 3537071"/>
                <a:gd name="connsiteX2" fmla="*/ 2537768 w 2537768"/>
                <a:gd name="connsiteY2" fmla="*/ 3537071 h 3537071"/>
                <a:gd name="connsiteX3" fmla="*/ 0 w 2537768"/>
                <a:gd name="connsiteY3" fmla="*/ 0 h 3537071"/>
                <a:gd name="connsiteX0" fmla="*/ 0 w 2537768"/>
                <a:gd name="connsiteY0" fmla="*/ 0 h 3540700"/>
                <a:gd name="connsiteX1" fmla="*/ 416728 w 2537768"/>
                <a:gd name="connsiteY1" fmla="*/ 3540700 h 3540700"/>
                <a:gd name="connsiteX2" fmla="*/ 2537768 w 2537768"/>
                <a:gd name="connsiteY2" fmla="*/ 3537071 h 3540700"/>
                <a:gd name="connsiteX3" fmla="*/ 0 w 2537768"/>
                <a:gd name="connsiteY3" fmla="*/ 0 h 35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768" h="3540700">
                  <a:moveTo>
                    <a:pt x="0" y="0"/>
                  </a:moveTo>
                  <a:lnTo>
                    <a:pt x="416728" y="3540700"/>
                  </a:lnTo>
                  <a:lnTo>
                    <a:pt x="2537768" y="3537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DDB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543571" y="1180123"/>
              <a:ext cx="4154342" cy="5032559"/>
            </a:xfrm>
            <a:custGeom>
              <a:avLst/>
              <a:gdLst>
                <a:gd name="connsiteX0" fmla="*/ 1961662 w 4767385"/>
                <a:gd name="connsiteY0" fmla="*/ 0 h 5040923"/>
                <a:gd name="connsiteX1" fmla="*/ 0 w 4767385"/>
                <a:gd name="connsiteY1" fmla="*/ 1492739 h 5040923"/>
                <a:gd name="connsiteX2" fmla="*/ 2532185 w 4767385"/>
                <a:gd name="connsiteY2" fmla="*/ 5040923 h 5040923"/>
                <a:gd name="connsiteX3" fmla="*/ 2657231 w 4767385"/>
                <a:gd name="connsiteY3" fmla="*/ 5033108 h 5040923"/>
                <a:gd name="connsiteX4" fmla="*/ 4767385 w 4767385"/>
                <a:gd name="connsiteY4" fmla="*/ 23446 h 5040923"/>
                <a:gd name="connsiteX5" fmla="*/ 1961662 w 4767385"/>
                <a:gd name="connsiteY5" fmla="*/ 0 h 5040923"/>
                <a:gd name="connsiteX0" fmla="*/ 1961662 w 4767385"/>
                <a:gd name="connsiteY0" fmla="*/ 0 h 5033108"/>
                <a:gd name="connsiteX1" fmla="*/ 0 w 4767385"/>
                <a:gd name="connsiteY1" fmla="*/ 1492739 h 5033108"/>
                <a:gd name="connsiteX2" fmla="*/ 2534457 w 4767385"/>
                <a:gd name="connsiteY2" fmla="*/ 5030177 h 5033108"/>
                <a:gd name="connsiteX3" fmla="*/ 2657231 w 4767385"/>
                <a:gd name="connsiteY3" fmla="*/ 5033108 h 5033108"/>
                <a:gd name="connsiteX4" fmla="*/ 4767385 w 4767385"/>
                <a:gd name="connsiteY4" fmla="*/ 23446 h 5033108"/>
                <a:gd name="connsiteX5" fmla="*/ 1961662 w 4767385"/>
                <a:gd name="connsiteY5" fmla="*/ 0 h 5033108"/>
                <a:gd name="connsiteX0" fmla="*/ 1961662 w 4767385"/>
                <a:gd name="connsiteY0" fmla="*/ 0 h 5030177"/>
                <a:gd name="connsiteX1" fmla="*/ 0 w 4767385"/>
                <a:gd name="connsiteY1" fmla="*/ 1492739 h 5030177"/>
                <a:gd name="connsiteX2" fmla="*/ 2534457 w 4767385"/>
                <a:gd name="connsiteY2" fmla="*/ 5030177 h 5030177"/>
                <a:gd name="connsiteX3" fmla="*/ 2657231 w 4767385"/>
                <a:gd name="connsiteY3" fmla="*/ 5023583 h 5030177"/>
                <a:gd name="connsiteX4" fmla="*/ 4767385 w 4767385"/>
                <a:gd name="connsiteY4" fmla="*/ 23446 h 5030177"/>
                <a:gd name="connsiteX5" fmla="*/ 1961662 w 4767385"/>
                <a:gd name="connsiteY5" fmla="*/ 0 h 5030177"/>
                <a:gd name="connsiteX0" fmla="*/ 1961662 w 4767385"/>
                <a:gd name="connsiteY0" fmla="*/ 0 h 5030178"/>
                <a:gd name="connsiteX1" fmla="*/ 0 w 4767385"/>
                <a:gd name="connsiteY1" fmla="*/ 1492739 h 5030178"/>
                <a:gd name="connsiteX2" fmla="*/ 2534457 w 4767385"/>
                <a:gd name="connsiteY2" fmla="*/ 5030177 h 5030178"/>
                <a:gd name="connsiteX3" fmla="*/ 2606465 w 4767385"/>
                <a:gd name="connsiteY3" fmla="*/ 5030178 h 5030178"/>
                <a:gd name="connsiteX4" fmla="*/ 4767385 w 4767385"/>
                <a:gd name="connsiteY4" fmla="*/ 23446 h 5030178"/>
                <a:gd name="connsiteX5" fmla="*/ 1961662 w 4767385"/>
                <a:gd name="connsiteY5" fmla="*/ 0 h 5030178"/>
                <a:gd name="connsiteX0" fmla="*/ 1961662 w 4767385"/>
                <a:gd name="connsiteY0" fmla="*/ 0 h 5032559"/>
                <a:gd name="connsiteX1" fmla="*/ 0 w 4767385"/>
                <a:gd name="connsiteY1" fmla="*/ 1492739 h 5032559"/>
                <a:gd name="connsiteX2" fmla="*/ 2534457 w 4767385"/>
                <a:gd name="connsiteY2" fmla="*/ 5030177 h 5032559"/>
                <a:gd name="connsiteX3" fmla="*/ 2648956 w 4767385"/>
                <a:gd name="connsiteY3" fmla="*/ 5032559 h 5032559"/>
                <a:gd name="connsiteX4" fmla="*/ 4767385 w 4767385"/>
                <a:gd name="connsiteY4" fmla="*/ 23446 h 5032559"/>
                <a:gd name="connsiteX5" fmla="*/ 1961662 w 4767385"/>
                <a:gd name="connsiteY5" fmla="*/ 0 h 5032559"/>
                <a:gd name="connsiteX0" fmla="*/ 1961662 w 4767385"/>
                <a:gd name="connsiteY0" fmla="*/ 0 h 5032559"/>
                <a:gd name="connsiteX1" fmla="*/ 0 w 4767385"/>
                <a:gd name="connsiteY1" fmla="*/ 1492739 h 5032559"/>
                <a:gd name="connsiteX2" fmla="*/ 2534457 w 4767385"/>
                <a:gd name="connsiteY2" fmla="*/ 5030177 h 5032559"/>
                <a:gd name="connsiteX3" fmla="*/ 2648956 w 4767385"/>
                <a:gd name="connsiteY3" fmla="*/ 5032559 h 5032559"/>
                <a:gd name="connsiteX4" fmla="*/ 4767385 w 4767385"/>
                <a:gd name="connsiteY4" fmla="*/ 23446 h 5032559"/>
                <a:gd name="connsiteX5" fmla="*/ 4147205 w 4767385"/>
                <a:gd name="connsiteY5" fmla="*/ 12573 h 5032559"/>
                <a:gd name="connsiteX6" fmla="*/ 1961662 w 4767385"/>
                <a:gd name="connsiteY6" fmla="*/ 0 h 5032559"/>
                <a:gd name="connsiteX0" fmla="*/ 1961662 w 4154342"/>
                <a:gd name="connsiteY0" fmla="*/ 0 h 5032559"/>
                <a:gd name="connsiteX1" fmla="*/ 0 w 4154342"/>
                <a:gd name="connsiteY1" fmla="*/ 1492739 h 5032559"/>
                <a:gd name="connsiteX2" fmla="*/ 2534457 w 4154342"/>
                <a:gd name="connsiteY2" fmla="*/ 5030177 h 5032559"/>
                <a:gd name="connsiteX3" fmla="*/ 2648956 w 4154342"/>
                <a:gd name="connsiteY3" fmla="*/ 5032559 h 5032559"/>
                <a:gd name="connsiteX4" fmla="*/ 4154342 w 4154342"/>
                <a:gd name="connsiteY4" fmla="*/ 1456789 h 5032559"/>
                <a:gd name="connsiteX5" fmla="*/ 4147205 w 4154342"/>
                <a:gd name="connsiteY5" fmla="*/ 12573 h 5032559"/>
                <a:gd name="connsiteX6" fmla="*/ 1961662 w 4154342"/>
                <a:gd name="connsiteY6" fmla="*/ 0 h 503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4342" h="5032559">
                  <a:moveTo>
                    <a:pt x="1961662" y="0"/>
                  </a:moveTo>
                  <a:lnTo>
                    <a:pt x="0" y="1492739"/>
                  </a:lnTo>
                  <a:lnTo>
                    <a:pt x="2534457" y="5030177"/>
                  </a:lnTo>
                  <a:lnTo>
                    <a:pt x="2648956" y="5032559"/>
                  </a:lnTo>
                  <a:lnTo>
                    <a:pt x="4154342" y="1456789"/>
                  </a:lnTo>
                  <a:lnTo>
                    <a:pt x="4147205" y="12573"/>
                  </a:lnTo>
                  <a:lnTo>
                    <a:pt x="1961662" y="0"/>
                  </a:lnTo>
                  <a:close/>
                </a:path>
              </a:pathLst>
            </a:custGeom>
            <a:solidFill>
              <a:srgbClr val="0097BA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26804" y="1945895"/>
            <a:ext cx="38425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 smtClean="0">
                <a:solidFill>
                  <a:schemeClr val="bg1"/>
                </a:solidFill>
              </a:rPr>
              <a:t>Distribucija velike količine podataka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Upravljanje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podacima</a:t>
            </a:r>
            <a:endParaRPr lang="sr-Latn-RS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Pronalaženje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podataka</a:t>
            </a:r>
            <a:endParaRPr lang="sr-Latn-RS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Pristup podacima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Katalog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podataka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Skalabilno </a:t>
            </a:r>
            <a:r>
              <a:rPr lang="en-US" dirty="0">
                <a:solidFill>
                  <a:schemeClr val="bg1"/>
                </a:solidFill>
              </a:rPr>
              <a:t>serversko rešenje</a:t>
            </a:r>
          </a:p>
          <a:p>
            <a:pPr marL="285750" indent="-285750">
              <a:buClr>
                <a:srgbClr val="0070C0"/>
              </a:buClr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75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Geospatial SDI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3" y="1101724"/>
            <a:ext cx="8712374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57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GeoMedia WebMap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61" y="1151073"/>
            <a:ext cx="4054314" cy="544022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8" y="3757726"/>
            <a:ext cx="4933438" cy="2833574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/>
        </p:nvSpPr>
        <p:spPr>
          <a:xfrm>
            <a:off x="7306453" y="2720694"/>
            <a:ext cx="1601011" cy="3880132"/>
          </a:xfrm>
          <a:custGeom>
            <a:avLst/>
            <a:gdLst>
              <a:gd name="connsiteX0" fmla="*/ 2094523 w 3415323"/>
              <a:gd name="connsiteY0" fmla="*/ 7815 h 5009661"/>
              <a:gd name="connsiteX1" fmla="*/ 3415323 w 3415323"/>
              <a:gd name="connsiteY1" fmla="*/ 0 h 5009661"/>
              <a:gd name="connsiteX2" fmla="*/ 3415323 w 3415323"/>
              <a:gd name="connsiteY2" fmla="*/ 5009661 h 5009661"/>
              <a:gd name="connsiteX3" fmla="*/ 0 w 3415323"/>
              <a:gd name="connsiteY3" fmla="*/ 5001846 h 5009661"/>
              <a:gd name="connsiteX4" fmla="*/ 2094523 w 3415323"/>
              <a:gd name="connsiteY4" fmla="*/ 7815 h 5009661"/>
              <a:gd name="connsiteX0" fmla="*/ 2085643 w 3406443"/>
              <a:gd name="connsiteY0" fmla="*/ 7815 h 5014546"/>
              <a:gd name="connsiteX1" fmla="*/ 3406443 w 3406443"/>
              <a:gd name="connsiteY1" fmla="*/ 0 h 5014546"/>
              <a:gd name="connsiteX2" fmla="*/ 3406443 w 3406443"/>
              <a:gd name="connsiteY2" fmla="*/ 5009661 h 5014546"/>
              <a:gd name="connsiteX3" fmla="*/ 0 w 3406443"/>
              <a:gd name="connsiteY3" fmla="*/ 5014546 h 5014546"/>
              <a:gd name="connsiteX4" fmla="*/ 2085643 w 3406443"/>
              <a:gd name="connsiteY4" fmla="*/ 7815 h 5014546"/>
              <a:gd name="connsiteX0" fmla="*/ 2085643 w 3406443"/>
              <a:gd name="connsiteY0" fmla="*/ 7815 h 5014545"/>
              <a:gd name="connsiteX1" fmla="*/ 3406443 w 3406443"/>
              <a:gd name="connsiteY1" fmla="*/ 0 h 5014545"/>
              <a:gd name="connsiteX2" fmla="*/ 3406443 w 3406443"/>
              <a:gd name="connsiteY2" fmla="*/ 5009661 h 5014545"/>
              <a:gd name="connsiteX3" fmla="*/ 0 w 3406443"/>
              <a:gd name="connsiteY3" fmla="*/ 5014545 h 5014545"/>
              <a:gd name="connsiteX4" fmla="*/ 2085643 w 3406443"/>
              <a:gd name="connsiteY4" fmla="*/ 7815 h 5014545"/>
              <a:gd name="connsiteX0" fmla="*/ 2110398 w 3431198"/>
              <a:gd name="connsiteY0" fmla="*/ 7815 h 5019308"/>
              <a:gd name="connsiteX1" fmla="*/ 3431198 w 3431198"/>
              <a:gd name="connsiteY1" fmla="*/ 0 h 5019308"/>
              <a:gd name="connsiteX2" fmla="*/ 3431198 w 3431198"/>
              <a:gd name="connsiteY2" fmla="*/ 5009661 h 5019308"/>
              <a:gd name="connsiteX3" fmla="*/ 0 w 3431198"/>
              <a:gd name="connsiteY3" fmla="*/ 5019308 h 5019308"/>
              <a:gd name="connsiteX4" fmla="*/ 2110398 w 3431198"/>
              <a:gd name="connsiteY4" fmla="*/ 7815 h 5019308"/>
              <a:gd name="connsiteX0" fmla="*/ 2110398 w 3431198"/>
              <a:gd name="connsiteY0" fmla="*/ 7815 h 5014545"/>
              <a:gd name="connsiteX1" fmla="*/ 3431198 w 3431198"/>
              <a:gd name="connsiteY1" fmla="*/ 0 h 5014545"/>
              <a:gd name="connsiteX2" fmla="*/ 3431198 w 3431198"/>
              <a:gd name="connsiteY2" fmla="*/ 5009661 h 5014545"/>
              <a:gd name="connsiteX3" fmla="*/ 0 w 3431198"/>
              <a:gd name="connsiteY3" fmla="*/ 5014545 h 5014545"/>
              <a:gd name="connsiteX4" fmla="*/ 2110398 w 3431198"/>
              <a:gd name="connsiteY4" fmla="*/ 7815 h 5014545"/>
              <a:gd name="connsiteX0" fmla="*/ 1508439 w 3431198"/>
              <a:gd name="connsiteY0" fmla="*/ 1441158 h 5014545"/>
              <a:gd name="connsiteX1" fmla="*/ 3431198 w 3431198"/>
              <a:gd name="connsiteY1" fmla="*/ 0 h 5014545"/>
              <a:gd name="connsiteX2" fmla="*/ 3431198 w 3431198"/>
              <a:gd name="connsiteY2" fmla="*/ 5009661 h 5014545"/>
              <a:gd name="connsiteX3" fmla="*/ 0 w 3431198"/>
              <a:gd name="connsiteY3" fmla="*/ 5014545 h 5014545"/>
              <a:gd name="connsiteX4" fmla="*/ 1508439 w 3431198"/>
              <a:gd name="connsiteY4" fmla="*/ 1441158 h 5014545"/>
              <a:gd name="connsiteX0" fmla="*/ 1508439 w 3431198"/>
              <a:gd name="connsiteY0" fmla="*/ 0 h 3573387"/>
              <a:gd name="connsiteX1" fmla="*/ 1508439 w 3431198"/>
              <a:gd name="connsiteY1" fmla="*/ 3240360 h 3573387"/>
              <a:gd name="connsiteX2" fmla="*/ 3431198 w 3431198"/>
              <a:gd name="connsiteY2" fmla="*/ 3568503 h 3573387"/>
              <a:gd name="connsiteX3" fmla="*/ 0 w 3431198"/>
              <a:gd name="connsiteY3" fmla="*/ 3573387 h 3573387"/>
              <a:gd name="connsiteX4" fmla="*/ 1508439 w 3431198"/>
              <a:gd name="connsiteY4" fmla="*/ 0 h 3573387"/>
              <a:gd name="connsiteX0" fmla="*/ 1508439 w 1508439"/>
              <a:gd name="connsiteY0" fmla="*/ 0 h 3573387"/>
              <a:gd name="connsiteX1" fmla="*/ 1508439 w 1508439"/>
              <a:gd name="connsiteY1" fmla="*/ 3240360 h 3573387"/>
              <a:gd name="connsiteX2" fmla="*/ 0 w 1508439"/>
              <a:gd name="connsiteY2" fmla="*/ 3573387 h 3573387"/>
              <a:gd name="connsiteX3" fmla="*/ 1508439 w 1508439"/>
              <a:gd name="connsiteY3" fmla="*/ 0 h 3573387"/>
              <a:gd name="connsiteX0" fmla="*/ 1508439 w 1508440"/>
              <a:gd name="connsiteY0" fmla="*/ 0 h 3573388"/>
              <a:gd name="connsiteX1" fmla="*/ 1508440 w 1508440"/>
              <a:gd name="connsiteY1" fmla="*/ 3573388 h 3573388"/>
              <a:gd name="connsiteX2" fmla="*/ 0 w 1508440"/>
              <a:gd name="connsiteY2" fmla="*/ 3573387 h 3573388"/>
              <a:gd name="connsiteX3" fmla="*/ 1508439 w 1508440"/>
              <a:gd name="connsiteY3" fmla="*/ 0 h 357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440" h="3573388">
                <a:moveTo>
                  <a:pt x="1508439" y="0"/>
                </a:moveTo>
                <a:cubicBezTo>
                  <a:pt x="1508439" y="1191129"/>
                  <a:pt x="1508440" y="2382259"/>
                  <a:pt x="1508440" y="3573388"/>
                </a:cubicBezTo>
                <a:lnTo>
                  <a:pt x="0" y="3573387"/>
                </a:lnTo>
                <a:lnTo>
                  <a:pt x="1508439" y="0"/>
                </a:lnTo>
                <a:close/>
              </a:path>
            </a:pathLst>
          </a:custGeom>
          <a:solidFill>
            <a:srgbClr val="A5DB6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5" y="1346222"/>
            <a:ext cx="4886930" cy="305433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14"/>
          <p:cNvSpPr/>
          <p:nvPr/>
        </p:nvSpPr>
        <p:spPr>
          <a:xfrm>
            <a:off x="4507702" y="1157704"/>
            <a:ext cx="4409289" cy="5464559"/>
          </a:xfrm>
          <a:custGeom>
            <a:avLst/>
            <a:gdLst>
              <a:gd name="connsiteX0" fmla="*/ 1961662 w 4767385"/>
              <a:gd name="connsiteY0" fmla="*/ 0 h 5040923"/>
              <a:gd name="connsiteX1" fmla="*/ 0 w 4767385"/>
              <a:gd name="connsiteY1" fmla="*/ 1492739 h 5040923"/>
              <a:gd name="connsiteX2" fmla="*/ 2532185 w 4767385"/>
              <a:gd name="connsiteY2" fmla="*/ 5040923 h 5040923"/>
              <a:gd name="connsiteX3" fmla="*/ 2657231 w 4767385"/>
              <a:gd name="connsiteY3" fmla="*/ 5033108 h 5040923"/>
              <a:gd name="connsiteX4" fmla="*/ 4767385 w 4767385"/>
              <a:gd name="connsiteY4" fmla="*/ 23446 h 5040923"/>
              <a:gd name="connsiteX5" fmla="*/ 1961662 w 4767385"/>
              <a:gd name="connsiteY5" fmla="*/ 0 h 5040923"/>
              <a:gd name="connsiteX0" fmla="*/ 1961662 w 4767385"/>
              <a:gd name="connsiteY0" fmla="*/ 0 h 5033108"/>
              <a:gd name="connsiteX1" fmla="*/ 0 w 4767385"/>
              <a:gd name="connsiteY1" fmla="*/ 1492739 h 5033108"/>
              <a:gd name="connsiteX2" fmla="*/ 2534457 w 4767385"/>
              <a:gd name="connsiteY2" fmla="*/ 5030177 h 5033108"/>
              <a:gd name="connsiteX3" fmla="*/ 2657231 w 4767385"/>
              <a:gd name="connsiteY3" fmla="*/ 5033108 h 5033108"/>
              <a:gd name="connsiteX4" fmla="*/ 4767385 w 4767385"/>
              <a:gd name="connsiteY4" fmla="*/ 23446 h 5033108"/>
              <a:gd name="connsiteX5" fmla="*/ 1961662 w 4767385"/>
              <a:gd name="connsiteY5" fmla="*/ 0 h 5033108"/>
              <a:gd name="connsiteX0" fmla="*/ 1961662 w 4767385"/>
              <a:gd name="connsiteY0" fmla="*/ 0 h 5030177"/>
              <a:gd name="connsiteX1" fmla="*/ 0 w 4767385"/>
              <a:gd name="connsiteY1" fmla="*/ 1492739 h 5030177"/>
              <a:gd name="connsiteX2" fmla="*/ 2534457 w 4767385"/>
              <a:gd name="connsiteY2" fmla="*/ 5030177 h 5030177"/>
              <a:gd name="connsiteX3" fmla="*/ 2657231 w 4767385"/>
              <a:gd name="connsiteY3" fmla="*/ 5023583 h 5030177"/>
              <a:gd name="connsiteX4" fmla="*/ 4767385 w 4767385"/>
              <a:gd name="connsiteY4" fmla="*/ 23446 h 5030177"/>
              <a:gd name="connsiteX5" fmla="*/ 1961662 w 4767385"/>
              <a:gd name="connsiteY5" fmla="*/ 0 h 5030177"/>
              <a:gd name="connsiteX0" fmla="*/ 1961662 w 4767385"/>
              <a:gd name="connsiteY0" fmla="*/ 0 h 5030178"/>
              <a:gd name="connsiteX1" fmla="*/ 0 w 4767385"/>
              <a:gd name="connsiteY1" fmla="*/ 1492739 h 5030178"/>
              <a:gd name="connsiteX2" fmla="*/ 2534457 w 4767385"/>
              <a:gd name="connsiteY2" fmla="*/ 5030177 h 5030178"/>
              <a:gd name="connsiteX3" fmla="*/ 2606465 w 4767385"/>
              <a:gd name="connsiteY3" fmla="*/ 5030178 h 5030178"/>
              <a:gd name="connsiteX4" fmla="*/ 4767385 w 4767385"/>
              <a:gd name="connsiteY4" fmla="*/ 23446 h 5030178"/>
              <a:gd name="connsiteX5" fmla="*/ 1961662 w 4767385"/>
              <a:gd name="connsiteY5" fmla="*/ 0 h 5030178"/>
              <a:gd name="connsiteX0" fmla="*/ 1961662 w 4767385"/>
              <a:gd name="connsiteY0" fmla="*/ 0 h 5032559"/>
              <a:gd name="connsiteX1" fmla="*/ 0 w 4767385"/>
              <a:gd name="connsiteY1" fmla="*/ 1492739 h 5032559"/>
              <a:gd name="connsiteX2" fmla="*/ 2534457 w 4767385"/>
              <a:gd name="connsiteY2" fmla="*/ 5030177 h 5032559"/>
              <a:gd name="connsiteX3" fmla="*/ 2648956 w 4767385"/>
              <a:gd name="connsiteY3" fmla="*/ 5032559 h 5032559"/>
              <a:gd name="connsiteX4" fmla="*/ 4767385 w 4767385"/>
              <a:gd name="connsiteY4" fmla="*/ 23446 h 5032559"/>
              <a:gd name="connsiteX5" fmla="*/ 1961662 w 4767385"/>
              <a:gd name="connsiteY5" fmla="*/ 0 h 5032559"/>
              <a:gd name="connsiteX0" fmla="*/ 1961662 w 4767385"/>
              <a:gd name="connsiteY0" fmla="*/ 0 h 5032559"/>
              <a:gd name="connsiteX1" fmla="*/ 0 w 4767385"/>
              <a:gd name="connsiteY1" fmla="*/ 1492739 h 5032559"/>
              <a:gd name="connsiteX2" fmla="*/ 2534457 w 4767385"/>
              <a:gd name="connsiteY2" fmla="*/ 5030177 h 5032559"/>
              <a:gd name="connsiteX3" fmla="*/ 2648956 w 4767385"/>
              <a:gd name="connsiteY3" fmla="*/ 5032559 h 5032559"/>
              <a:gd name="connsiteX4" fmla="*/ 4767385 w 4767385"/>
              <a:gd name="connsiteY4" fmla="*/ 23446 h 5032559"/>
              <a:gd name="connsiteX5" fmla="*/ 4147205 w 4767385"/>
              <a:gd name="connsiteY5" fmla="*/ 12573 h 5032559"/>
              <a:gd name="connsiteX6" fmla="*/ 1961662 w 4767385"/>
              <a:gd name="connsiteY6" fmla="*/ 0 h 5032559"/>
              <a:gd name="connsiteX0" fmla="*/ 1961662 w 4154342"/>
              <a:gd name="connsiteY0" fmla="*/ 0 h 5032559"/>
              <a:gd name="connsiteX1" fmla="*/ 0 w 4154342"/>
              <a:gd name="connsiteY1" fmla="*/ 1492739 h 5032559"/>
              <a:gd name="connsiteX2" fmla="*/ 2534457 w 4154342"/>
              <a:gd name="connsiteY2" fmla="*/ 5030177 h 5032559"/>
              <a:gd name="connsiteX3" fmla="*/ 2648956 w 4154342"/>
              <a:gd name="connsiteY3" fmla="*/ 5032559 h 5032559"/>
              <a:gd name="connsiteX4" fmla="*/ 4154342 w 4154342"/>
              <a:gd name="connsiteY4" fmla="*/ 1456789 h 5032559"/>
              <a:gd name="connsiteX5" fmla="*/ 4147205 w 4154342"/>
              <a:gd name="connsiteY5" fmla="*/ 12573 h 5032559"/>
              <a:gd name="connsiteX6" fmla="*/ 1961662 w 4154342"/>
              <a:gd name="connsiteY6" fmla="*/ 0 h 50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4342" h="5032559">
                <a:moveTo>
                  <a:pt x="1961662" y="0"/>
                </a:moveTo>
                <a:lnTo>
                  <a:pt x="0" y="1492739"/>
                </a:lnTo>
                <a:lnTo>
                  <a:pt x="2534457" y="5030177"/>
                </a:lnTo>
                <a:lnTo>
                  <a:pt x="2648956" y="5032559"/>
                </a:lnTo>
                <a:lnTo>
                  <a:pt x="4154342" y="1456789"/>
                </a:lnTo>
                <a:lnTo>
                  <a:pt x="4147205" y="12573"/>
                </a:lnTo>
                <a:lnTo>
                  <a:pt x="1961662" y="0"/>
                </a:lnTo>
                <a:close/>
              </a:path>
            </a:pathLst>
          </a:custGeom>
          <a:solidFill>
            <a:srgbClr val="0097BA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/>
          <p:cNvSpPr/>
          <p:nvPr/>
        </p:nvSpPr>
        <p:spPr>
          <a:xfrm>
            <a:off x="4595864" y="2758560"/>
            <a:ext cx="2693508" cy="3844638"/>
          </a:xfrm>
          <a:custGeom>
            <a:avLst/>
            <a:gdLst>
              <a:gd name="connsiteX0" fmla="*/ 0 w 2508739"/>
              <a:gd name="connsiteY0" fmla="*/ 0 h 3516923"/>
              <a:gd name="connsiteX1" fmla="*/ 398585 w 2508739"/>
              <a:gd name="connsiteY1" fmla="*/ 3516923 h 3516923"/>
              <a:gd name="connsiteX2" fmla="*/ 2508739 w 2508739"/>
              <a:gd name="connsiteY2" fmla="*/ 3516923 h 3516923"/>
              <a:gd name="connsiteX3" fmla="*/ 0 w 2508739"/>
              <a:gd name="connsiteY3" fmla="*/ 0 h 3516923"/>
              <a:gd name="connsiteX0" fmla="*/ 0 w 2526882"/>
              <a:gd name="connsiteY0" fmla="*/ 0 h 3533443"/>
              <a:gd name="connsiteX1" fmla="*/ 416728 w 2526882"/>
              <a:gd name="connsiteY1" fmla="*/ 3533443 h 3533443"/>
              <a:gd name="connsiteX2" fmla="*/ 2526882 w 2526882"/>
              <a:gd name="connsiteY2" fmla="*/ 3533443 h 3533443"/>
              <a:gd name="connsiteX3" fmla="*/ 0 w 2526882"/>
              <a:gd name="connsiteY3" fmla="*/ 0 h 3533443"/>
              <a:gd name="connsiteX0" fmla="*/ 0 w 2537768"/>
              <a:gd name="connsiteY0" fmla="*/ 0 h 3537071"/>
              <a:gd name="connsiteX1" fmla="*/ 416728 w 2537768"/>
              <a:gd name="connsiteY1" fmla="*/ 3533443 h 3537071"/>
              <a:gd name="connsiteX2" fmla="*/ 2537768 w 2537768"/>
              <a:gd name="connsiteY2" fmla="*/ 3537071 h 3537071"/>
              <a:gd name="connsiteX3" fmla="*/ 0 w 2537768"/>
              <a:gd name="connsiteY3" fmla="*/ 0 h 3537071"/>
              <a:gd name="connsiteX0" fmla="*/ 0 w 2537768"/>
              <a:gd name="connsiteY0" fmla="*/ 0 h 3540700"/>
              <a:gd name="connsiteX1" fmla="*/ 416728 w 2537768"/>
              <a:gd name="connsiteY1" fmla="*/ 3540700 h 3540700"/>
              <a:gd name="connsiteX2" fmla="*/ 2537768 w 2537768"/>
              <a:gd name="connsiteY2" fmla="*/ 3537071 h 3540700"/>
              <a:gd name="connsiteX3" fmla="*/ 0 w 2537768"/>
              <a:gd name="connsiteY3" fmla="*/ 0 h 35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768" h="3540700">
                <a:moveTo>
                  <a:pt x="0" y="0"/>
                </a:moveTo>
                <a:lnTo>
                  <a:pt x="416728" y="3540700"/>
                </a:lnTo>
                <a:lnTo>
                  <a:pt x="2537768" y="3537071"/>
                </a:lnTo>
                <a:lnTo>
                  <a:pt x="0" y="0"/>
                </a:lnTo>
                <a:close/>
              </a:path>
            </a:pathLst>
          </a:custGeom>
          <a:solidFill>
            <a:srgbClr val="85CDDB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75368" y="2286353"/>
            <a:ext cx="37321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Lako </a:t>
            </a:r>
            <a:r>
              <a:rPr lang="en-US" dirty="0">
                <a:solidFill>
                  <a:schemeClr val="bg1"/>
                </a:solidFill>
              </a:rPr>
              <a:t>kreiranje i razvoj web servisa i web </a:t>
            </a:r>
            <a:r>
              <a:rPr lang="en-US" dirty="0" smtClean="0">
                <a:solidFill>
                  <a:schemeClr val="bg1"/>
                </a:solidFill>
              </a:rPr>
              <a:t>aplikacija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Vizuelizacija, analiza, kreiranje i izmena geografskih </a:t>
            </a:r>
            <a:r>
              <a:rPr lang="en-US" dirty="0" smtClean="0">
                <a:solidFill>
                  <a:schemeClr val="bg1"/>
                </a:solidFill>
              </a:rPr>
              <a:t>informacija</a:t>
            </a:r>
            <a:endParaRPr lang="sr-Latn-RS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Skalabilno serversko rešenje</a:t>
            </a:r>
          </a:p>
          <a:p>
            <a:pPr marL="285750" indent="-285750">
              <a:buClr>
                <a:srgbClr val="0070C0"/>
              </a:buClr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75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Geospatial Portal</a:t>
            </a:r>
          </a:p>
        </p:txBody>
      </p:sp>
      <p:pic>
        <p:nvPicPr>
          <p:cNvPr id="8" name="Picture 7" descr="shutterstock_19953643_2.bmp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7" y="3317006"/>
            <a:ext cx="4834530" cy="322302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7" y="1129322"/>
            <a:ext cx="4834530" cy="303452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r="26389" b="942"/>
          <a:stretch>
            <a:fillRect/>
          </a:stretch>
        </p:blipFill>
        <p:spPr bwMode="auto">
          <a:xfrm>
            <a:off x="4752985" y="1123949"/>
            <a:ext cx="4118949" cy="541614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4" name="Freeform 13"/>
          <p:cNvSpPr/>
          <p:nvPr/>
        </p:nvSpPr>
        <p:spPr>
          <a:xfrm>
            <a:off x="4410221" y="1122979"/>
            <a:ext cx="4490988" cy="5274018"/>
          </a:xfrm>
          <a:custGeom>
            <a:avLst/>
            <a:gdLst>
              <a:gd name="connsiteX0" fmla="*/ 1961662 w 4767385"/>
              <a:gd name="connsiteY0" fmla="*/ 0 h 5040923"/>
              <a:gd name="connsiteX1" fmla="*/ 0 w 4767385"/>
              <a:gd name="connsiteY1" fmla="*/ 1492739 h 5040923"/>
              <a:gd name="connsiteX2" fmla="*/ 2532185 w 4767385"/>
              <a:gd name="connsiteY2" fmla="*/ 5040923 h 5040923"/>
              <a:gd name="connsiteX3" fmla="*/ 2657231 w 4767385"/>
              <a:gd name="connsiteY3" fmla="*/ 5033108 h 5040923"/>
              <a:gd name="connsiteX4" fmla="*/ 4767385 w 4767385"/>
              <a:gd name="connsiteY4" fmla="*/ 23446 h 5040923"/>
              <a:gd name="connsiteX5" fmla="*/ 1961662 w 4767385"/>
              <a:gd name="connsiteY5" fmla="*/ 0 h 5040923"/>
              <a:gd name="connsiteX0" fmla="*/ 1961662 w 4767385"/>
              <a:gd name="connsiteY0" fmla="*/ 0 h 5033108"/>
              <a:gd name="connsiteX1" fmla="*/ 0 w 4767385"/>
              <a:gd name="connsiteY1" fmla="*/ 1492739 h 5033108"/>
              <a:gd name="connsiteX2" fmla="*/ 2534457 w 4767385"/>
              <a:gd name="connsiteY2" fmla="*/ 5030177 h 5033108"/>
              <a:gd name="connsiteX3" fmla="*/ 2657231 w 4767385"/>
              <a:gd name="connsiteY3" fmla="*/ 5033108 h 5033108"/>
              <a:gd name="connsiteX4" fmla="*/ 4767385 w 4767385"/>
              <a:gd name="connsiteY4" fmla="*/ 23446 h 5033108"/>
              <a:gd name="connsiteX5" fmla="*/ 1961662 w 4767385"/>
              <a:gd name="connsiteY5" fmla="*/ 0 h 5033108"/>
              <a:gd name="connsiteX0" fmla="*/ 1961662 w 4767385"/>
              <a:gd name="connsiteY0" fmla="*/ 0 h 5030177"/>
              <a:gd name="connsiteX1" fmla="*/ 0 w 4767385"/>
              <a:gd name="connsiteY1" fmla="*/ 1492739 h 5030177"/>
              <a:gd name="connsiteX2" fmla="*/ 2534457 w 4767385"/>
              <a:gd name="connsiteY2" fmla="*/ 5030177 h 5030177"/>
              <a:gd name="connsiteX3" fmla="*/ 2657231 w 4767385"/>
              <a:gd name="connsiteY3" fmla="*/ 5023583 h 5030177"/>
              <a:gd name="connsiteX4" fmla="*/ 4767385 w 4767385"/>
              <a:gd name="connsiteY4" fmla="*/ 23446 h 5030177"/>
              <a:gd name="connsiteX5" fmla="*/ 1961662 w 4767385"/>
              <a:gd name="connsiteY5" fmla="*/ 0 h 5030177"/>
              <a:gd name="connsiteX0" fmla="*/ 1961662 w 4767385"/>
              <a:gd name="connsiteY0" fmla="*/ 0 h 5030178"/>
              <a:gd name="connsiteX1" fmla="*/ 0 w 4767385"/>
              <a:gd name="connsiteY1" fmla="*/ 1492739 h 5030178"/>
              <a:gd name="connsiteX2" fmla="*/ 2534457 w 4767385"/>
              <a:gd name="connsiteY2" fmla="*/ 5030177 h 5030178"/>
              <a:gd name="connsiteX3" fmla="*/ 2606465 w 4767385"/>
              <a:gd name="connsiteY3" fmla="*/ 5030178 h 5030178"/>
              <a:gd name="connsiteX4" fmla="*/ 4767385 w 4767385"/>
              <a:gd name="connsiteY4" fmla="*/ 23446 h 5030178"/>
              <a:gd name="connsiteX5" fmla="*/ 1961662 w 4767385"/>
              <a:gd name="connsiteY5" fmla="*/ 0 h 5030178"/>
              <a:gd name="connsiteX0" fmla="*/ 1961662 w 4767385"/>
              <a:gd name="connsiteY0" fmla="*/ 0 h 5032559"/>
              <a:gd name="connsiteX1" fmla="*/ 0 w 4767385"/>
              <a:gd name="connsiteY1" fmla="*/ 1492739 h 5032559"/>
              <a:gd name="connsiteX2" fmla="*/ 2534457 w 4767385"/>
              <a:gd name="connsiteY2" fmla="*/ 5030177 h 5032559"/>
              <a:gd name="connsiteX3" fmla="*/ 2648956 w 4767385"/>
              <a:gd name="connsiteY3" fmla="*/ 5032559 h 5032559"/>
              <a:gd name="connsiteX4" fmla="*/ 4767385 w 4767385"/>
              <a:gd name="connsiteY4" fmla="*/ 23446 h 5032559"/>
              <a:gd name="connsiteX5" fmla="*/ 1961662 w 4767385"/>
              <a:gd name="connsiteY5" fmla="*/ 0 h 5032559"/>
              <a:gd name="connsiteX0" fmla="*/ 1961662 w 4767385"/>
              <a:gd name="connsiteY0" fmla="*/ 0 h 5032559"/>
              <a:gd name="connsiteX1" fmla="*/ 0 w 4767385"/>
              <a:gd name="connsiteY1" fmla="*/ 1492739 h 5032559"/>
              <a:gd name="connsiteX2" fmla="*/ 2534457 w 4767385"/>
              <a:gd name="connsiteY2" fmla="*/ 5030177 h 5032559"/>
              <a:gd name="connsiteX3" fmla="*/ 2648956 w 4767385"/>
              <a:gd name="connsiteY3" fmla="*/ 5032559 h 5032559"/>
              <a:gd name="connsiteX4" fmla="*/ 4767385 w 4767385"/>
              <a:gd name="connsiteY4" fmla="*/ 23446 h 5032559"/>
              <a:gd name="connsiteX5" fmla="*/ 4147205 w 4767385"/>
              <a:gd name="connsiteY5" fmla="*/ 12573 h 5032559"/>
              <a:gd name="connsiteX6" fmla="*/ 1961662 w 4767385"/>
              <a:gd name="connsiteY6" fmla="*/ 0 h 5032559"/>
              <a:gd name="connsiteX0" fmla="*/ 1961662 w 4154342"/>
              <a:gd name="connsiteY0" fmla="*/ 0 h 5032559"/>
              <a:gd name="connsiteX1" fmla="*/ 0 w 4154342"/>
              <a:gd name="connsiteY1" fmla="*/ 1492739 h 5032559"/>
              <a:gd name="connsiteX2" fmla="*/ 2534457 w 4154342"/>
              <a:gd name="connsiteY2" fmla="*/ 5030177 h 5032559"/>
              <a:gd name="connsiteX3" fmla="*/ 2648956 w 4154342"/>
              <a:gd name="connsiteY3" fmla="*/ 5032559 h 5032559"/>
              <a:gd name="connsiteX4" fmla="*/ 4154342 w 4154342"/>
              <a:gd name="connsiteY4" fmla="*/ 1456789 h 5032559"/>
              <a:gd name="connsiteX5" fmla="*/ 4147205 w 4154342"/>
              <a:gd name="connsiteY5" fmla="*/ 12573 h 5032559"/>
              <a:gd name="connsiteX6" fmla="*/ 1961662 w 4154342"/>
              <a:gd name="connsiteY6" fmla="*/ 0 h 50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4342" h="5032559">
                <a:moveTo>
                  <a:pt x="1961662" y="0"/>
                </a:moveTo>
                <a:lnTo>
                  <a:pt x="0" y="1492739"/>
                </a:lnTo>
                <a:lnTo>
                  <a:pt x="2534457" y="5030177"/>
                </a:lnTo>
                <a:lnTo>
                  <a:pt x="2648956" y="5032559"/>
                </a:lnTo>
                <a:lnTo>
                  <a:pt x="4154342" y="1456789"/>
                </a:lnTo>
                <a:lnTo>
                  <a:pt x="4147205" y="12573"/>
                </a:lnTo>
                <a:lnTo>
                  <a:pt x="1961662" y="0"/>
                </a:lnTo>
                <a:close/>
              </a:path>
            </a:pathLst>
          </a:custGeom>
          <a:solidFill>
            <a:srgbClr val="DC6B2F">
              <a:alpha val="7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27753" y="2719597"/>
            <a:ext cx="2743415" cy="3710581"/>
          </a:xfrm>
          <a:custGeom>
            <a:avLst/>
            <a:gdLst>
              <a:gd name="connsiteX0" fmla="*/ 0 w 2508739"/>
              <a:gd name="connsiteY0" fmla="*/ 0 h 3516923"/>
              <a:gd name="connsiteX1" fmla="*/ 398585 w 2508739"/>
              <a:gd name="connsiteY1" fmla="*/ 3516923 h 3516923"/>
              <a:gd name="connsiteX2" fmla="*/ 2508739 w 2508739"/>
              <a:gd name="connsiteY2" fmla="*/ 3516923 h 3516923"/>
              <a:gd name="connsiteX3" fmla="*/ 0 w 2508739"/>
              <a:gd name="connsiteY3" fmla="*/ 0 h 3516923"/>
              <a:gd name="connsiteX0" fmla="*/ 0 w 2526882"/>
              <a:gd name="connsiteY0" fmla="*/ 0 h 3533443"/>
              <a:gd name="connsiteX1" fmla="*/ 416728 w 2526882"/>
              <a:gd name="connsiteY1" fmla="*/ 3533443 h 3533443"/>
              <a:gd name="connsiteX2" fmla="*/ 2526882 w 2526882"/>
              <a:gd name="connsiteY2" fmla="*/ 3533443 h 3533443"/>
              <a:gd name="connsiteX3" fmla="*/ 0 w 2526882"/>
              <a:gd name="connsiteY3" fmla="*/ 0 h 3533443"/>
              <a:gd name="connsiteX0" fmla="*/ 0 w 2537768"/>
              <a:gd name="connsiteY0" fmla="*/ 0 h 3537071"/>
              <a:gd name="connsiteX1" fmla="*/ 416728 w 2537768"/>
              <a:gd name="connsiteY1" fmla="*/ 3533443 h 3537071"/>
              <a:gd name="connsiteX2" fmla="*/ 2537768 w 2537768"/>
              <a:gd name="connsiteY2" fmla="*/ 3537071 h 3537071"/>
              <a:gd name="connsiteX3" fmla="*/ 0 w 2537768"/>
              <a:gd name="connsiteY3" fmla="*/ 0 h 3537071"/>
              <a:gd name="connsiteX0" fmla="*/ 0 w 2537768"/>
              <a:gd name="connsiteY0" fmla="*/ 0 h 3540700"/>
              <a:gd name="connsiteX1" fmla="*/ 416728 w 2537768"/>
              <a:gd name="connsiteY1" fmla="*/ 3540700 h 3540700"/>
              <a:gd name="connsiteX2" fmla="*/ 2537768 w 2537768"/>
              <a:gd name="connsiteY2" fmla="*/ 3537071 h 3540700"/>
              <a:gd name="connsiteX3" fmla="*/ 0 w 2537768"/>
              <a:gd name="connsiteY3" fmla="*/ 0 h 35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768" h="3540700">
                <a:moveTo>
                  <a:pt x="0" y="0"/>
                </a:moveTo>
                <a:lnTo>
                  <a:pt x="416728" y="3540700"/>
                </a:lnTo>
                <a:lnTo>
                  <a:pt x="2537768" y="35370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275199" y="2636912"/>
            <a:ext cx="1630676" cy="3744837"/>
          </a:xfrm>
          <a:custGeom>
            <a:avLst/>
            <a:gdLst>
              <a:gd name="connsiteX0" fmla="*/ 2094523 w 3415323"/>
              <a:gd name="connsiteY0" fmla="*/ 7815 h 5009661"/>
              <a:gd name="connsiteX1" fmla="*/ 3415323 w 3415323"/>
              <a:gd name="connsiteY1" fmla="*/ 0 h 5009661"/>
              <a:gd name="connsiteX2" fmla="*/ 3415323 w 3415323"/>
              <a:gd name="connsiteY2" fmla="*/ 5009661 h 5009661"/>
              <a:gd name="connsiteX3" fmla="*/ 0 w 3415323"/>
              <a:gd name="connsiteY3" fmla="*/ 5001846 h 5009661"/>
              <a:gd name="connsiteX4" fmla="*/ 2094523 w 3415323"/>
              <a:gd name="connsiteY4" fmla="*/ 7815 h 5009661"/>
              <a:gd name="connsiteX0" fmla="*/ 2085643 w 3406443"/>
              <a:gd name="connsiteY0" fmla="*/ 7815 h 5014546"/>
              <a:gd name="connsiteX1" fmla="*/ 3406443 w 3406443"/>
              <a:gd name="connsiteY1" fmla="*/ 0 h 5014546"/>
              <a:gd name="connsiteX2" fmla="*/ 3406443 w 3406443"/>
              <a:gd name="connsiteY2" fmla="*/ 5009661 h 5014546"/>
              <a:gd name="connsiteX3" fmla="*/ 0 w 3406443"/>
              <a:gd name="connsiteY3" fmla="*/ 5014546 h 5014546"/>
              <a:gd name="connsiteX4" fmla="*/ 2085643 w 3406443"/>
              <a:gd name="connsiteY4" fmla="*/ 7815 h 5014546"/>
              <a:gd name="connsiteX0" fmla="*/ 2085643 w 3406443"/>
              <a:gd name="connsiteY0" fmla="*/ 7815 h 5014545"/>
              <a:gd name="connsiteX1" fmla="*/ 3406443 w 3406443"/>
              <a:gd name="connsiteY1" fmla="*/ 0 h 5014545"/>
              <a:gd name="connsiteX2" fmla="*/ 3406443 w 3406443"/>
              <a:gd name="connsiteY2" fmla="*/ 5009661 h 5014545"/>
              <a:gd name="connsiteX3" fmla="*/ 0 w 3406443"/>
              <a:gd name="connsiteY3" fmla="*/ 5014545 h 5014545"/>
              <a:gd name="connsiteX4" fmla="*/ 2085643 w 3406443"/>
              <a:gd name="connsiteY4" fmla="*/ 7815 h 5014545"/>
              <a:gd name="connsiteX0" fmla="*/ 2110398 w 3431198"/>
              <a:gd name="connsiteY0" fmla="*/ 7815 h 5019308"/>
              <a:gd name="connsiteX1" fmla="*/ 3431198 w 3431198"/>
              <a:gd name="connsiteY1" fmla="*/ 0 h 5019308"/>
              <a:gd name="connsiteX2" fmla="*/ 3431198 w 3431198"/>
              <a:gd name="connsiteY2" fmla="*/ 5009661 h 5019308"/>
              <a:gd name="connsiteX3" fmla="*/ 0 w 3431198"/>
              <a:gd name="connsiteY3" fmla="*/ 5019308 h 5019308"/>
              <a:gd name="connsiteX4" fmla="*/ 2110398 w 3431198"/>
              <a:gd name="connsiteY4" fmla="*/ 7815 h 5019308"/>
              <a:gd name="connsiteX0" fmla="*/ 2110398 w 3431198"/>
              <a:gd name="connsiteY0" fmla="*/ 7815 h 5014545"/>
              <a:gd name="connsiteX1" fmla="*/ 3431198 w 3431198"/>
              <a:gd name="connsiteY1" fmla="*/ 0 h 5014545"/>
              <a:gd name="connsiteX2" fmla="*/ 3431198 w 3431198"/>
              <a:gd name="connsiteY2" fmla="*/ 5009661 h 5014545"/>
              <a:gd name="connsiteX3" fmla="*/ 0 w 3431198"/>
              <a:gd name="connsiteY3" fmla="*/ 5014545 h 5014545"/>
              <a:gd name="connsiteX4" fmla="*/ 2110398 w 3431198"/>
              <a:gd name="connsiteY4" fmla="*/ 7815 h 5014545"/>
              <a:gd name="connsiteX0" fmla="*/ 1508439 w 3431198"/>
              <a:gd name="connsiteY0" fmla="*/ 1441158 h 5014545"/>
              <a:gd name="connsiteX1" fmla="*/ 3431198 w 3431198"/>
              <a:gd name="connsiteY1" fmla="*/ 0 h 5014545"/>
              <a:gd name="connsiteX2" fmla="*/ 3431198 w 3431198"/>
              <a:gd name="connsiteY2" fmla="*/ 5009661 h 5014545"/>
              <a:gd name="connsiteX3" fmla="*/ 0 w 3431198"/>
              <a:gd name="connsiteY3" fmla="*/ 5014545 h 5014545"/>
              <a:gd name="connsiteX4" fmla="*/ 1508439 w 3431198"/>
              <a:gd name="connsiteY4" fmla="*/ 1441158 h 5014545"/>
              <a:gd name="connsiteX0" fmla="*/ 1508439 w 3431198"/>
              <a:gd name="connsiteY0" fmla="*/ 0 h 3573387"/>
              <a:gd name="connsiteX1" fmla="*/ 1508439 w 3431198"/>
              <a:gd name="connsiteY1" fmla="*/ 3240360 h 3573387"/>
              <a:gd name="connsiteX2" fmla="*/ 3431198 w 3431198"/>
              <a:gd name="connsiteY2" fmla="*/ 3568503 h 3573387"/>
              <a:gd name="connsiteX3" fmla="*/ 0 w 3431198"/>
              <a:gd name="connsiteY3" fmla="*/ 3573387 h 3573387"/>
              <a:gd name="connsiteX4" fmla="*/ 1508439 w 3431198"/>
              <a:gd name="connsiteY4" fmla="*/ 0 h 3573387"/>
              <a:gd name="connsiteX0" fmla="*/ 1508439 w 1508439"/>
              <a:gd name="connsiteY0" fmla="*/ 0 h 3573387"/>
              <a:gd name="connsiteX1" fmla="*/ 1508439 w 1508439"/>
              <a:gd name="connsiteY1" fmla="*/ 3240360 h 3573387"/>
              <a:gd name="connsiteX2" fmla="*/ 0 w 1508439"/>
              <a:gd name="connsiteY2" fmla="*/ 3573387 h 3573387"/>
              <a:gd name="connsiteX3" fmla="*/ 1508439 w 1508439"/>
              <a:gd name="connsiteY3" fmla="*/ 0 h 3573387"/>
              <a:gd name="connsiteX0" fmla="*/ 1508439 w 1508440"/>
              <a:gd name="connsiteY0" fmla="*/ 0 h 3573388"/>
              <a:gd name="connsiteX1" fmla="*/ 1508440 w 1508440"/>
              <a:gd name="connsiteY1" fmla="*/ 3573388 h 3573388"/>
              <a:gd name="connsiteX2" fmla="*/ 0 w 1508440"/>
              <a:gd name="connsiteY2" fmla="*/ 3573387 h 3573388"/>
              <a:gd name="connsiteX3" fmla="*/ 1508439 w 1508440"/>
              <a:gd name="connsiteY3" fmla="*/ 0 h 357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440" h="3573388">
                <a:moveTo>
                  <a:pt x="1508439" y="0"/>
                </a:moveTo>
                <a:cubicBezTo>
                  <a:pt x="1508439" y="1191129"/>
                  <a:pt x="1508440" y="2382259"/>
                  <a:pt x="1508440" y="3573388"/>
                </a:cubicBezTo>
                <a:lnTo>
                  <a:pt x="0" y="3573387"/>
                </a:lnTo>
                <a:lnTo>
                  <a:pt x="1508439" y="0"/>
                </a:lnTo>
                <a:close/>
              </a:path>
            </a:pathLst>
          </a:custGeom>
          <a:solidFill>
            <a:srgbClr val="F1C400">
              <a:alpha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4206" y="1784195"/>
            <a:ext cx="380125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Veb </a:t>
            </a:r>
            <a:r>
              <a:rPr lang="pl-PL" dirty="0">
                <a:solidFill>
                  <a:schemeClr val="bg1"/>
                </a:solidFill>
              </a:rPr>
              <a:t>aplikacija za pronalaženje, pregled i upite nad geoprostornim podacima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Jedinstveni web klijent za Intergraph Geospatial serverske proizvode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vi-VN" dirty="0">
                <a:solidFill>
                  <a:schemeClr val="bg1"/>
                </a:solidFill>
              </a:rPr>
              <a:t>ISO/OGC </a:t>
            </a:r>
            <a:r>
              <a:rPr lang="vi-VN" dirty="0" smtClean="0">
                <a:solidFill>
                  <a:schemeClr val="bg1"/>
                </a:solidFill>
              </a:rPr>
              <a:t>usklađenost</a:t>
            </a:r>
            <a:endParaRPr lang="pt-BR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INSPIRE </a:t>
            </a:r>
            <a:r>
              <a:rPr lang="pt-BR" dirty="0" smtClean="0">
                <a:solidFill>
                  <a:schemeClr val="bg1"/>
                </a:solidFill>
              </a:rPr>
              <a:t>servisi </a:t>
            </a:r>
            <a:r>
              <a:rPr lang="pt-BR" dirty="0">
                <a:solidFill>
                  <a:schemeClr val="bg1"/>
                </a:solidFill>
              </a:rPr>
              <a:t>za pretragu, prikaz, preuzimanje i </a:t>
            </a:r>
            <a:r>
              <a:rPr lang="pt-BR" dirty="0" smtClean="0">
                <a:solidFill>
                  <a:schemeClr val="bg1"/>
                </a:solidFill>
              </a:rPr>
              <a:t>transfomacije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75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F:\SmartClient Bootcamp Results\DanishSmartClien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737" y="1061487"/>
            <a:ext cx="4054652" cy="253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GeoMedia Smart Client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6" y="1061487"/>
            <a:ext cx="4231759" cy="30309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8226" y="3595645"/>
            <a:ext cx="7790162" cy="29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146921" y="1061488"/>
            <a:ext cx="4541468" cy="5436952"/>
            <a:chOff x="4542054" y="1180123"/>
            <a:chExt cx="4155860" cy="5032559"/>
          </a:xfrm>
        </p:grpSpPr>
        <p:sp>
          <p:nvSpPr>
            <p:cNvPr id="16" name="Freeform 15"/>
            <p:cNvSpPr/>
            <p:nvPr/>
          </p:nvSpPr>
          <p:spPr>
            <a:xfrm>
              <a:off x="7189474" y="2636913"/>
              <a:ext cx="1508440" cy="3573388"/>
            </a:xfrm>
            <a:custGeom>
              <a:avLst/>
              <a:gdLst>
                <a:gd name="connsiteX0" fmla="*/ 2094523 w 3415323"/>
                <a:gd name="connsiteY0" fmla="*/ 7815 h 5009661"/>
                <a:gd name="connsiteX1" fmla="*/ 3415323 w 3415323"/>
                <a:gd name="connsiteY1" fmla="*/ 0 h 5009661"/>
                <a:gd name="connsiteX2" fmla="*/ 3415323 w 3415323"/>
                <a:gd name="connsiteY2" fmla="*/ 5009661 h 5009661"/>
                <a:gd name="connsiteX3" fmla="*/ 0 w 3415323"/>
                <a:gd name="connsiteY3" fmla="*/ 5001846 h 5009661"/>
                <a:gd name="connsiteX4" fmla="*/ 2094523 w 3415323"/>
                <a:gd name="connsiteY4" fmla="*/ 7815 h 5009661"/>
                <a:gd name="connsiteX0" fmla="*/ 2085643 w 3406443"/>
                <a:gd name="connsiteY0" fmla="*/ 7815 h 5014546"/>
                <a:gd name="connsiteX1" fmla="*/ 3406443 w 3406443"/>
                <a:gd name="connsiteY1" fmla="*/ 0 h 5014546"/>
                <a:gd name="connsiteX2" fmla="*/ 3406443 w 3406443"/>
                <a:gd name="connsiteY2" fmla="*/ 5009661 h 5014546"/>
                <a:gd name="connsiteX3" fmla="*/ 0 w 3406443"/>
                <a:gd name="connsiteY3" fmla="*/ 5014546 h 5014546"/>
                <a:gd name="connsiteX4" fmla="*/ 2085643 w 3406443"/>
                <a:gd name="connsiteY4" fmla="*/ 7815 h 5014546"/>
                <a:gd name="connsiteX0" fmla="*/ 2085643 w 3406443"/>
                <a:gd name="connsiteY0" fmla="*/ 7815 h 5014545"/>
                <a:gd name="connsiteX1" fmla="*/ 3406443 w 3406443"/>
                <a:gd name="connsiteY1" fmla="*/ 0 h 5014545"/>
                <a:gd name="connsiteX2" fmla="*/ 3406443 w 3406443"/>
                <a:gd name="connsiteY2" fmla="*/ 5009661 h 5014545"/>
                <a:gd name="connsiteX3" fmla="*/ 0 w 3406443"/>
                <a:gd name="connsiteY3" fmla="*/ 5014545 h 5014545"/>
                <a:gd name="connsiteX4" fmla="*/ 2085643 w 3406443"/>
                <a:gd name="connsiteY4" fmla="*/ 7815 h 5014545"/>
                <a:gd name="connsiteX0" fmla="*/ 2110398 w 3431198"/>
                <a:gd name="connsiteY0" fmla="*/ 7815 h 5019308"/>
                <a:gd name="connsiteX1" fmla="*/ 3431198 w 3431198"/>
                <a:gd name="connsiteY1" fmla="*/ 0 h 5019308"/>
                <a:gd name="connsiteX2" fmla="*/ 3431198 w 3431198"/>
                <a:gd name="connsiteY2" fmla="*/ 5009661 h 5019308"/>
                <a:gd name="connsiteX3" fmla="*/ 0 w 3431198"/>
                <a:gd name="connsiteY3" fmla="*/ 5019308 h 5019308"/>
                <a:gd name="connsiteX4" fmla="*/ 2110398 w 3431198"/>
                <a:gd name="connsiteY4" fmla="*/ 7815 h 5019308"/>
                <a:gd name="connsiteX0" fmla="*/ 2110398 w 3431198"/>
                <a:gd name="connsiteY0" fmla="*/ 7815 h 5014545"/>
                <a:gd name="connsiteX1" fmla="*/ 3431198 w 3431198"/>
                <a:gd name="connsiteY1" fmla="*/ 0 h 5014545"/>
                <a:gd name="connsiteX2" fmla="*/ 3431198 w 3431198"/>
                <a:gd name="connsiteY2" fmla="*/ 5009661 h 5014545"/>
                <a:gd name="connsiteX3" fmla="*/ 0 w 3431198"/>
                <a:gd name="connsiteY3" fmla="*/ 5014545 h 5014545"/>
                <a:gd name="connsiteX4" fmla="*/ 2110398 w 3431198"/>
                <a:gd name="connsiteY4" fmla="*/ 7815 h 5014545"/>
                <a:gd name="connsiteX0" fmla="*/ 1508439 w 3431198"/>
                <a:gd name="connsiteY0" fmla="*/ 1441158 h 5014545"/>
                <a:gd name="connsiteX1" fmla="*/ 3431198 w 3431198"/>
                <a:gd name="connsiteY1" fmla="*/ 0 h 5014545"/>
                <a:gd name="connsiteX2" fmla="*/ 3431198 w 3431198"/>
                <a:gd name="connsiteY2" fmla="*/ 5009661 h 5014545"/>
                <a:gd name="connsiteX3" fmla="*/ 0 w 3431198"/>
                <a:gd name="connsiteY3" fmla="*/ 5014545 h 5014545"/>
                <a:gd name="connsiteX4" fmla="*/ 1508439 w 3431198"/>
                <a:gd name="connsiteY4" fmla="*/ 1441158 h 5014545"/>
                <a:gd name="connsiteX0" fmla="*/ 1508439 w 3431198"/>
                <a:gd name="connsiteY0" fmla="*/ 0 h 3573387"/>
                <a:gd name="connsiteX1" fmla="*/ 1508439 w 3431198"/>
                <a:gd name="connsiteY1" fmla="*/ 3240360 h 3573387"/>
                <a:gd name="connsiteX2" fmla="*/ 3431198 w 3431198"/>
                <a:gd name="connsiteY2" fmla="*/ 3568503 h 3573387"/>
                <a:gd name="connsiteX3" fmla="*/ 0 w 3431198"/>
                <a:gd name="connsiteY3" fmla="*/ 3573387 h 3573387"/>
                <a:gd name="connsiteX4" fmla="*/ 1508439 w 3431198"/>
                <a:gd name="connsiteY4" fmla="*/ 0 h 3573387"/>
                <a:gd name="connsiteX0" fmla="*/ 1508439 w 1508439"/>
                <a:gd name="connsiteY0" fmla="*/ 0 h 3573387"/>
                <a:gd name="connsiteX1" fmla="*/ 1508439 w 1508439"/>
                <a:gd name="connsiteY1" fmla="*/ 3240360 h 3573387"/>
                <a:gd name="connsiteX2" fmla="*/ 0 w 1508439"/>
                <a:gd name="connsiteY2" fmla="*/ 3573387 h 3573387"/>
                <a:gd name="connsiteX3" fmla="*/ 1508439 w 1508439"/>
                <a:gd name="connsiteY3" fmla="*/ 0 h 3573387"/>
                <a:gd name="connsiteX0" fmla="*/ 1508439 w 1508440"/>
                <a:gd name="connsiteY0" fmla="*/ 0 h 3573388"/>
                <a:gd name="connsiteX1" fmla="*/ 1508440 w 1508440"/>
                <a:gd name="connsiteY1" fmla="*/ 3573388 h 3573388"/>
                <a:gd name="connsiteX2" fmla="*/ 0 w 1508440"/>
                <a:gd name="connsiteY2" fmla="*/ 3573387 h 3573388"/>
                <a:gd name="connsiteX3" fmla="*/ 1508439 w 1508440"/>
                <a:gd name="connsiteY3" fmla="*/ 0 h 357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8440" h="3573388">
                  <a:moveTo>
                    <a:pt x="1508439" y="0"/>
                  </a:moveTo>
                  <a:cubicBezTo>
                    <a:pt x="1508439" y="1191129"/>
                    <a:pt x="1508440" y="2382259"/>
                    <a:pt x="1508440" y="3573388"/>
                  </a:cubicBezTo>
                  <a:lnTo>
                    <a:pt x="0" y="3573387"/>
                  </a:lnTo>
                  <a:lnTo>
                    <a:pt x="1508439" y="0"/>
                  </a:lnTo>
                  <a:close/>
                </a:path>
              </a:pathLst>
            </a:custGeom>
            <a:solidFill>
              <a:srgbClr val="A5DB6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542054" y="2671973"/>
              <a:ext cx="2537768" cy="3540700"/>
            </a:xfrm>
            <a:custGeom>
              <a:avLst/>
              <a:gdLst>
                <a:gd name="connsiteX0" fmla="*/ 0 w 2508739"/>
                <a:gd name="connsiteY0" fmla="*/ 0 h 3516923"/>
                <a:gd name="connsiteX1" fmla="*/ 398585 w 2508739"/>
                <a:gd name="connsiteY1" fmla="*/ 3516923 h 3516923"/>
                <a:gd name="connsiteX2" fmla="*/ 2508739 w 2508739"/>
                <a:gd name="connsiteY2" fmla="*/ 3516923 h 3516923"/>
                <a:gd name="connsiteX3" fmla="*/ 0 w 2508739"/>
                <a:gd name="connsiteY3" fmla="*/ 0 h 3516923"/>
                <a:gd name="connsiteX0" fmla="*/ 0 w 2526882"/>
                <a:gd name="connsiteY0" fmla="*/ 0 h 3533443"/>
                <a:gd name="connsiteX1" fmla="*/ 416728 w 2526882"/>
                <a:gd name="connsiteY1" fmla="*/ 3533443 h 3533443"/>
                <a:gd name="connsiteX2" fmla="*/ 2526882 w 2526882"/>
                <a:gd name="connsiteY2" fmla="*/ 3533443 h 3533443"/>
                <a:gd name="connsiteX3" fmla="*/ 0 w 2526882"/>
                <a:gd name="connsiteY3" fmla="*/ 0 h 3533443"/>
                <a:gd name="connsiteX0" fmla="*/ 0 w 2537768"/>
                <a:gd name="connsiteY0" fmla="*/ 0 h 3537071"/>
                <a:gd name="connsiteX1" fmla="*/ 416728 w 2537768"/>
                <a:gd name="connsiteY1" fmla="*/ 3533443 h 3537071"/>
                <a:gd name="connsiteX2" fmla="*/ 2537768 w 2537768"/>
                <a:gd name="connsiteY2" fmla="*/ 3537071 h 3537071"/>
                <a:gd name="connsiteX3" fmla="*/ 0 w 2537768"/>
                <a:gd name="connsiteY3" fmla="*/ 0 h 3537071"/>
                <a:gd name="connsiteX0" fmla="*/ 0 w 2537768"/>
                <a:gd name="connsiteY0" fmla="*/ 0 h 3540700"/>
                <a:gd name="connsiteX1" fmla="*/ 416728 w 2537768"/>
                <a:gd name="connsiteY1" fmla="*/ 3540700 h 3540700"/>
                <a:gd name="connsiteX2" fmla="*/ 2537768 w 2537768"/>
                <a:gd name="connsiteY2" fmla="*/ 3537071 h 3540700"/>
                <a:gd name="connsiteX3" fmla="*/ 0 w 2537768"/>
                <a:gd name="connsiteY3" fmla="*/ 0 h 35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768" h="3540700">
                  <a:moveTo>
                    <a:pt x="0" y="0"/>
                  </a:moveTo>
                  <a:lnTo>
                    <a:pt x="416728" y="3540700"/>
                  </a:lnTo>
                  <a:lnTo>
                    <a:pt x="2537768" y="3537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DDB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543571" y="1180123"/>
              <a:ext cx="4154342" cy="5032559"/>
            </a:xfrm>
            <a:custGeom>
              <a:avLst/>
              <a:gdLst>
                <a:gd name="connsiteX0" fmla="*/ 1961662 w 4767385"/>
                <a:gd name="connsiteY0" fmla="*/ 0 h 5040923"/>
                <a:gd name="connsiteX1" fmla="*/ 0 w 4767385"/>
                <a:gd name="connsiteY1" fmla="*/ 1492739 h 5040923"/>
                <a:gd name="connsiteX2" fmla="*/ 2532185 w 4767385"/>
                <a:gd name="connsiteY2" fmla="*/ 5040923 h 5040923"/>
                <a:gd name="connsiteX3" fmla="*/ 2657231 w 4767385"/>
                <a:gd name="connsiteY3" fmla="*/ 5033108 h 5040923"/>
                <a:gd name="connsiteX4" fmla="*/ 4767385 w 4767385"/>
                <a:gd name="connsiteY4" fmla="*/ 23446 h 5040923"/>
                <a:gd name="connsiteX5" fmla="*/ 1961662 w 4767385"/>
                <a:gd name="connsiteY5" fmla="*/ 0 h 5040923"/>
                <a:gd name="connsiteX0" fmla="*/ 1961662 w 4767385"/>
                <a:gd name="connsiteY0" fmla="*/ 0 h 5033108"/>
                <a:gd name="connsiteX1" fmla="*/ 0 w 4767385"/>
                <a:gd name="connsiteY1" fmla="*/ 1492739 h 5033108"/>
                <a:gd name="connsiteX2" fmla="*/ 2534457 w 4767385"/>
                <a:gd name="connsiteY2" fmla="*/ 5030177 h 5033108"/>
                <a:gd name="connsiteX3" fmla="*/ 2657231 w 4767385"/>
                <a:gd name="connsiteY3" fmla="*/ 5033108 h 5033108"/>
                <a:gd name="connsiteX4" fmla="*/ 4767385 w 4767385"/>
                <a:gd name="connsiteY4" fmla="*/ 23446 h 5033108"/>
                <a:gd name="connsiteX5" fmla="*/ 1961662 w 4767385"/>
                <a:gd name="connsiteY5" fmla="*/ 0 h 5033108"/>
                <a:gd name="connsiteX0" fmla="*/ 1961662 w 4767385"/>
                <a:gd name="connsiteY0" fmla="*/ 0 h 5030177"/>
                <a:gd name="connsiteX1" fmla="*/ 0 w 4767385"/>
                <a:gd name="connsiteY1" fmla="*/ 1492739 h 5030177"/>
                <a:gd name="connsiteX2" fmla="*/ 2534457 w 4767385"/>
                <a:gd name="connsiteY2" fmla="*/ 5030177 h 5030177"/>
                <a:gd name="connsiteX3" fmla="*/ 2657231 w 4767385"/>
                <a:gd name="connsiteY3" fmla="*/ 5023583 h 5030177"/>
                <a:gd name="connsiteX4" fmla="*/ 4767385 w 4767385"/>
                <a:gd name="connsiteY4" fmla="*/ 23446 h 5030177"/>
                <a:gd name="connsiteX5" fmla="*/ 1961662 w 4767385"/>
                <a:gd name="connsiteY5" fmla="*/ 0 h 5030177"/>
                <a:gd name="connsiteX0" fmla="*/ 1961662 w 4767385"/>
                <a:gd name="connsiteY0" fmla="*/ 0 h 5030178"/>
                <a:gd name="connsiteX1" fmla="*/ 0 w 4767385"/>
                <a:gd name="connsiteY1" fmla="*/ 1492739 h 5030178"/>
                <a:gd name="connsiteX2" fmla="*/ 2534457 w 4767385"/>
                <a:gd name="connsiteY2" fmla="*/ 5030177 h 5030178"/>
                <a:gd name="connsiteX3" fmla="*/ 2606465 w 4767385"/>
                <a:gd name="connsiteY3" fmla="*/ 5030178 h 5030178"/>
                <a:gd name="connsiteX4" fmla="*/ 4767385 w 4767385"/>
                <a:gd name="connsiteY4" fmla="*/ 23446 h 5030178"/>
                <a:gd name="connsiteX5" fmla="*/ 1961662 w 4767385"/>
                <a:gd name="connsiteY5" fmla="*/ 0 h 5030178"/>
                <a:gd name="connsiteX0" fmla="*/ 1961662 w 4767385"/>
                <a:gd name="connsiteY0" fmla="*/ 0 h 5032559"/>
                <a:gd name="connsiteX1" fmla="*/ 0 w 4767385"/>
                <a:gd name="connsiteY1" fmla="*/ 1492739 h 5032559"/>
                <a:gd name="connsiteX2" fmla="*/ 2534457 w 4767385"/>
                <a:gd name="connsiteY2" fmla="*/ 5030177 h 5032559"/>
                <a:gd name="connsiteX3" fmla="*/ 2648956 w 4767385"/>
                <a:gd name="connsiteY3" fmla="*/ 5032559 h 5032559"/>
                <a:gd name="connsiteX4" fmla="*/ 4767385 w 4767385"/>
                <a:gd name="connsiteY4" fmla="*/ 23446 h 5032559"/>
                <a:gd name="connsiteX5" fmla="*/ 1961662 w 4767385"/>
                <a:gd name="connsiteY5" fmla="*/ 0 h 5032559"/>
                <a:gd name="connsiteX0" fmla="*/ 1961662 w 4767385"/>
                <a:gd name="connsiteY0" fmla="*/ 0 h 5032559"/>
                <a:gd name="connsiteX1" fmla="*/ 0 w 4767385"/>
                <a:gd name="connsiteY1" fmla="*/ 1492739 h 5032559"/>
                <a:gd name="connsiteX2" fmla="*/ 2534457 w 4767385"/>
                <a:gd name="connsiteY2" fmla="*/ 5030177 h 5032559"/>
                <a:gd name="connsiteX3" fmla="*/ 2648956 w 4767385"/>
                <a:gd name="connsiteY3" fmla="*/ 5032559 h 5032559"/>
                <a:gd name="connsiteX4" fmla="*/ 4767385 w 4767385"/>
                <a:gd name="connsiteY4" fmla="*/ 23446 h 5032559"/>
                <a:gd name="connsiteX5" fmla="*/ 4147205 w 4767385"/>
                <a:gd name="connsiteY5" fmla="*/ 12573 h 5032559"/>
                <a:gd name="connsiteX6" fmla="*/ 1961662 w 4767385"/>
                <a:gd name="connsiteY6" fmla="*/ 0 h 5032559"/>
                <a:gd name="connsiteX0" fmla="*/ 1961662 w 4154342"/>
                <a:gd name="connsiteY0" fmla="*/ 0 h 5032559"/>
                <a:gd name="connsiteX1" fmla="*/ 0 w 4154342"/>
                <a:gd name="connsiteY1" fmla="*/ 1492739 h 5032559"/>
                <a:gd name="connsiteX2" fmla="*/ 2534457 w 4154342"/>
                <a:gd name="connsiteY2" fmla="*/ 5030177 h 5032559"/>
                <a:gd name="connsiteX3" fmla="*/ 2648956 w 4154342"/>
                <a:gd name="connsiteY3" fmla="*/ 5032559 h 5032559"/>
                <a:gd name="connsiteX4" fmla="*/ 4154342 w 4154342"/>
                <a:gd name="connsiteY4" fmla="*/ 1456789 h 5032559"/>
                <a:gd name="connsiteX5" fmla="*/ 4147205 w 4154342"/>
                <a:gd name="connsiteY5" fmla="*/ 12573 h 5032559"/>
                <a:gd name="connsiteX6" fmla="*/ 1961662 w 4154342"/>
                <a:gd name="connsiteY6" fmla="*/ 0 h 503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4342" h="5032559">
                  <a:moveTo>
                    <a:pt x="1961662" y="0"/>
                  </a:moveTo>
                  <a:lnTo>
                    <a:pt x="0" y="1492739"/>
                  </a:lnTo>
                  <a:lnTo>
                    <a:pt x="2534457" y="5030177"/>
                  </a:lnTo>
                  <a:lnTo>
                    <a:pt x="2648956" y="5032559"/>
                  </a:lnTo>
                  <a:lnTo>
                    <a:pt x="4154342" y="1456789"/>
                  </a:lnTo>
                  <a:lnTo>
                    <a:pt x="4147205" y="12573"/>
                  </a:lnTo>
                  <a:lnTo>
                    <a:pt x="1961662" y="0"/>
                  </a:lnTo>
                  <a:close/>
                </a:path>
              </a:pathLst>
            </a:custGeom>
            <a:solidFill>
              <a:srgbClr val="0097BA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01232" y="2418052"/>
            <a:ext cx="384258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 smtClean="0">
                <a:solidFill>
                  <a:schemeClr val="bg1"/>
                </a:solidFill>
              </a:rPr>
              <a:t>Konfigurisanje radnih procesa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>
                <a:solidFill>
                  <a:schemeClr val="bg1"/>
                </a:solidFill>
              </a:rPr>
              <a:t>Jednostavan interfejs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 smtClean="0">
                <a:solidFill>
                  <a:schemeClr val="bg1"/>
                </a:solidFill>
              </a:rPr>
              <a:t>Upravljanje </a:t>
            </a:r>
            <a:r>
              <a:rPr lang="sr-Latn-RS" dirty="0">
                <a:solidFill>
                  <a:schemeClr val="bg1"/>
                </a:solidFill>
              </a:rPr>
              <a:t>korisnicima i podacima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>
                <a:solidFill>
                  <a:schemeClr val="bg1"/>
                </a:solidFill>
              </a:rPr>
              <a:t>Isplativa investicija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sr-Latn-RS" dirty="0">
                <a:solidFill>
                  <a:schemeClr val="bg1"/>
                </a:solidFill>
              </a:rPr>
              <a:t>Jednostavna instalacija i podrška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08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1028698" y="2184168"/>
            <a:ext cx="4381501" cy="1349988"/>
          </a:xfrm>
        </p:spPr>
        <p:txBody>
          <a:bodyPr/>
          <a:lstStyle/>
          <a:p>
            <a:r>
              <a:rPr lang="en-US" dirty="0" smtClean="0"/>
              <a:t>Desktop</a:t>
            </a:r>
            <a:br>
              <a:rPr lang="en-US" dirty="0" smtClean="0"/>
            </a:br>
            <a:r>
              <a:rPr lang="en-US" dirty="0" smtClean="0"/>
              <a:t>rešenja</a:t>
            </a:r>
            <a:endParaRPr lang="en-US" dirty="0"/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63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4400" y="3957282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dirty="0">
                <a:solidFill>
                  <a:srgbClr val="1982AF"/>
                </a:solidFill>
              </a:rPr>
              <a:t>Intergraph GIS alati</a:t>
            </a:r>
            <a:endParaRPr lang="en-US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441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Autor: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Mladen Đurković, dipl. inž. geod.,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VEKOM Geo d.o.o.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Beograd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968054" cy="1165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963" y="568299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RUDARSKO </a:t>
            </a:r>
          </a:p>
          <a:p>
            <a:pPr algn="l" eaLnBrk="0" hangingPunct="0">
              <a:lnSpc>
                <a:spcPts val="1800"/>
              </a:lnSpc>
            </a:pPr>
            <a:r>
              <a:rPr lang="sr-Latn-RS" b="1" dirty="0">
                <a:solidFill>
                  <a:schemeClr val="accent3"/>
                </a:solidFill>
              </a:rPr>
              <a:t> </a:t>
            </a:r>
            <a:r>
              <a:rPr lang="sr-Latn-RS" b="1" dirty="0" smtClean="0">
                <a:solidFill>
                  <a:schemeClr val="accent3"/>
                </a:solidFill>
              </a:rPr>
              <a:t>      </a:t>
            </a: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GEOLOŠKI</a:t>
            </a:r>
            <a:r>
              <a:rPr lang="sr-Latn-RS" sz="1200" b="1" dirty="0" smtClean="0">
                <a:solidFill>
                  <a:schemeClr val="accent3"/>
                </a:solidFill>
              </a:rPr>
              <a:t> </a:t>
            </a:r>
            <a:r>
              <a:rPr lang="sr-Latn-RS" sz="1400" b="1" dirty="0" smtClean="0">
                <a:solidFill>
                  <a:schemeClr val="tx2"/>
                </a:solidFill>
                <a:ea typeface="+mn-ea"/>
                <a:cs typeface="+mn-cs"/>
              </a:rPr>
              <a:t>FAKULTET</a:t>
            </a:r>
            <a:endParaRPr lang="en-US" b="1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4"/>
              </a:rPr>
              <a:t>http://gisday.rgf.rs</a:t>
            </a:r>
            <a:endParaRPr lang="en-US" sz="14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4326464"/>
            <a:ext cx="853936" cy="7726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03226" y="-4565650"/>
            <a:ext cx="1265090" cy="88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r>
              <a:rPr lang="de-DE" sz="400" dirty="0">
                <a:solidFill>
                  <a:srgbClr val="000000"/>
                </a:solidFill>
              </a:rPr>
              <a:t>ADRG</a:t>
            </a:r>
          </a:p>
          <a:p>
            <a:r>
              <a:rPr lang="de-DE" sz="400" dirty="0">
                <a:solidFill>
                  <a:srgbClr val="000000"/>
                </a:solidFill>
              </a:rPr>
              <a:t>ADRI</a:t>
            </a:r>
          </a:p>
          <a:p>
            <a:r>
              <a:rPr lang="de-DE" sz="400" dirty="0">
                <a:solidFill>
                  <a:srgbClr val="000000"/>
                </a:solidFill>
              </a:rPr>
              <a:t>ANT (ERDAS 7.x)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Annotation (.</a:t>
            </a:r>
            <a:r>
              <a:rPr lang="de-DE" sz="400" dirty="0" err="1">
                <a:solidFill>
                  <a:srgbClr val="000000"/>
                </a:solidFill>
              </a:rPr>
              <a:t>ovr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Annotation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DXF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Arc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Coverage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ARCGEN</a:t>
            </a:r>
          </a:p>
          <a:p>
            <a:r>
              <a:rPr lang="de-DE" sz="400" dirty="0">
                <a:solidFill>
                  <a:srgbClr val="000000"/>
                </a:solidFill>
              </a:rPr>
              <a:t>ArcGIS </a:t>
            </a:r>
            <a:r>
              <a:rPr lang="de-DE" sz="400" dirty="0" err="1">
                <a:solidFill>
                  <a:srgbClr val="000000"/>
                </a:solidFill>
              </a:rPr>
              <a:t>Geodatabase</a:t>
            </a:r>
            <a:r>
              <a:rPr lang="de-DE" sz="400" dirty="0">
                <a:solidFill>
                  <a:srgbClr val="000000"/>
                </a:solidFill>
              </a:rPr>
              <a:t> (.</a:t>
            </a:r>
            <a:r>
              <a:rPr lang="de-DE" sz="400" dirty="0" err="1">
                <a:solidFill>
                  <a:srgbClr val="000000"/>
                </a:solidFill>
              </a:rPr>
              <a:t>gbd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Arc</a:t>
            </a:r>
            <a:r>
              <a:rPr lang="de-DE" sz="400" dirty="0">
                <a:solidFill>
                  <a:srgbClr val="000000"/>
                </a:solidFill>
              </a:rPr>
              <a:t>/Info &amp; Space Imaging BIL (.</a:t>
            </a:r>
            <a:r>
              <a:rPr lang="de-DE" sz="400" dirty="0" err="1">
                <a:solidFill>
                  <a:srgbClr val="000000"/>
                </a:solidFill>
              </a:rPr>
              <a:t>bil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Arc</a:t>
            </a:r>
            <a:r>
              <a:rPr lang="de-DE" sz="400" dirty="0">
                <a:solidFill>
                  <a:srgbClr val="000000"/>
                </a:solidFill>
              </a:rPr>
              <a:t>/Info &amp; Space Imaging BIP (.</a:t>
            </a:r>
            <a:r>
              <a:rPr lang="de-DE" sz="400" dirty="0" err="1">
                <a:solidFill>
                  <a:srgbClr val="000000"/>
                </a:solidFill>
              </a:rPr>
              <a:t>bip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Arc</a:t>
            </a:r>
            <a:r>
              <a:rPr lang="de-DE" sz="400" dirty="0">
                <a:solidFill>
                  <a:srgbClr val="000000"/>
                </a:solidFill>
              </a:rPr>
              <a:t>/Info &amp; Space Imaging BSQ (.</a:t>
            </a:r>
            <a:r>
              <a:rPr lang="de-DE" sz="400" dirty="0" err="1">
                <a:solidFill>
                  <a:srgbClr val="000000"/>
                </a:solidFill>
              </a:rPr>
              <a:t>bsq</a:t>
            </a:r>
            <a:r>
              <a:rPr lang="de-DE" sz="400" dirty="0">
                <a:solidFill>
                  <a:srgbClr val="000000"/>
                </a:solidFill>
              </a:rPr>
              <a:t>) 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Arc_Interchange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Coverage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Arc_Interchange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Grid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AOI (Area </a:t>
            </a:r>
            <a:r>
              <a:rPr lang="de-DE" sz="400" dirty="0" err="1">
                <a:solidFill>
                  <a:srgbClr val="000000"/>
                </a:solidFill>
              </a:rPr>
              <a:t>of</a:t>
            </a:r>
            <a:r>
              <a:rPr lang="de-DE" sz="400" dirty="0">
                <a:solidFill>
                  <a:srgbClr val="000000"/>
                </a:solidFill>
              </a:rPr>
              <a:t> Interest) (.</a:t>
            </a:r>
            <a:r>
              <a:rPr lang="de-DE" sz="400" dirty="0" err="1">
                <a:solidFill>
                  <a:srgbClr val="000000"/>
                </a:solidFill>
              </a:rPr>
              <a:t>aoi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ASCII Raster</a:t>
            </a:r>
          </a:p>
          <a:p>
            <a:r>
              <a:rPr lang="de-DE" sz="400" dirty="0">
                <a:solidFill>
                  <a:srgbClr val="000000"/>
                </a:solidFill>
              </a:rPr>
              <a:t>ASCII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Point Annotation </a:t>
            </a:r>
          </a:p>
          <a:p>
            <a:r>
              <a:rPr lang="de-DE" sz="400" dirty="0">
                <a:solidFill>
                  <a:srgbClr val="000000"/>
                </a:solidFill>
              </a:rPr>
              <a:t>ASCII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Point </a:t>
            </a:r>
            <a:r>
              <a:rPr lang="de-DE" sz="400" dirty="0" err="1">
                <a:solidFill>
                  <a:srgbClr val="000000"/>
                </a:solidFill>
              </a:rPr>
              <a:t>Coverage</a:t>
            </a:r>
            <a:r>
              <a:rPr lang="de-DE" sz="400" dirty="0">
                <a:solidFill>
                  <a:srgbClr val="000000"/>
                </a:solidFill>
              </a:rPr>
              <a:t> </a:t>
            </a:r>
          </a:p>
          <a:p>
            <a:r>
              <a:rPr lang="de-DE" sz="400" dirty="0">
                <a:solidFill>
                  <a:srgbClr val="000000"/>
                </a:solidFill>
              </a:rPr>
              <a:t>ASRP</a:t>
            </a:r>
          </a:p>
          <a:p>
            <a:r>
              <a:rPr lang="de-DE" sz="400" dirty="0">
                <a:solidFill>
                  <a:srgbClr val="000000"/>
                </a:solidFill>
              </a:rPr>
              <a:t>ASTER EOS HDF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AVHRR (Dundee Format)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AVHRR (NOAA KLM)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AVHRR (NOAA)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AVHRR (Sharp)</a:t>
            </a:r>
          </a:p>
          <a:p>
            <a:r>
              <a:rPr lang="de-DE" sz="400" dirty="0">
                <a:solidFill>
                  <a:srgbClr val="000000"/>
                </a:solidFill>
              </a:rPr>
              <a:t>AVIRIS</a:t>
            </a:r>
          </a:p>
          <a:p>
            <a:r>
              <a:rPr lang="de-DE" sz="400" dirty="0">
                <a:solidFill>
                  <a:srgbClr val="000000"/>
                </a:solidFill>
              </a:rPr>
              <a:t>BMP (.</a:t>
            </a:r>
            <a:r>
              <a:rPr lang="de-DE" sz="400" dirty="0" err="1">
                <a:solidFill>
                  <a:srgbClr val="000000"/>
                </a:solidFill>
              </a:rPr>
              <a:t>bmp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CADRG (</a:t>
            </a:r>
            <a:r>
              <a:rPr lang="de-DE" sz="400" dirty="0" err="1">
                <a:solidFill>
                  <a:srgbClr val="000000"/>
                </a:solidFill>
              </a:rPr>
              <a:t>Compressed</a:t>
            </a:r>
            <a:r>
              <a:rPr lang="de-DE" sz="400" dirty="0">
                <a:solidFill>
                  <a:srgbClr val="000000"/>
                </a:solidFill>
              </a:rPr>
              <a:t> ADRG)</a:t>
            </a:r>
          </a:p>
          <a:p>
            <a:r>
              <a:rPr lang="de-DE" sz="400" dirty="0">
                <a:solidFill>
                  <a:srgbClr val="000000"/>
                </a:solidFill>
              </a:rPr>
              <a:t>CIB (</a:t>
            </a:r>
            <a:r>
              <a:rPr lang="de-DE" sz="400" dirty="0" err="1">
                <a:solidFill>
                  <a:srgbClr val="000000"/>
                </a:solidFill>
              </a:rPr>
              <a:t>Controlled</a:t>
            </a:r>
            <a:r>
              <a:rPr lang="de-DE" sz="400" dirty="0">
                <a:solidFill>
                  <a:srgbClr val="000000"/>
                </a:solidFill>
              </a:rPr>
              <a:t> Image Base)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Coverage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Arc_Interchange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Coverage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DXF</a:t>
            </a:r>
          </a:p>
          <a:p>
            <a:r>
              <a:rPr lang="de-DE" sz="400" dirty="0">
                <a:solidFill>
                  <a:srgbClr val="000000"/>
                </a:solidFill>
              </a:rPr>
              <a:t>DAEDALUS</a:t>
            </a:r>
          </a:p>
          <a:p>
            <a:r>
              <a:rPr lang="de-DE" sz="400" dirty="0">
                <a:solidFill>
                  <a:srgbClr val="000000"/>
                </a:solidFill>
              </a:rPr>
              <a:t>DEM (SDTS)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DEM (USGS)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DFAD</a:t>
            </a:r>
          </a:p>
          <a:p>
            <a:r>
              <a:rPr lang="de-DE" sz="400" dirty="0">
                <a:solidFill>
                  <a:srgbClr val="000000"/>
                </a:solidFill>
              </a:rPr>
              <a:t>DGN (Intergraph IGDS)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DIG (ERDAS 7.x)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DLG</a:t>
            </a:r>
          </a:p>
          <a:p>
            <a:r>
              <a:rPr lang="de-DE" sz="400" dirty="0">
                <a:solidFill>
                  <a:srgbClr val="000000"/>
                </a:solidFill>
              </a:rPr>
              <a:t>DOQ</a:t>
            </a:r>
          </a:p>
          <a:p>
            <a:r>
              <a:rPr lang="de-DE" sz="400" dirty="0">
                <a:solidFill>
                  <a:srgbClr val="000000"/>
                </a:solidFill>
              </a:rPr>
              <a:t>DOQ(JPEG)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DOQ (</a:t>
            </a:r>
            <a:r>
              <a:rPr lang="de-DE" sz="400" dirty="0" err="1">
                <a:solidFill>
                  <a:srgbClr val="000000"/>
                </a:solidFill>
              </a:rPr>
              <a:t>Keyword</a:t>
            </a:r>
            <a:r>
              <a:rPr lang="de-DE" sz="400" dirty="0">
                <a:solidFill>
                  <a:srgbClr val="000000"/>
                </a:solidFill>
              </a:rPr>
              <a:t> Header)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DPPDB</a:t>
            </a:r>
          </a:p>
          <a:p>
            <a:r>
              <a:rPr lang="de-DE" sz="400" dirty="0">
                <a:solidFill>
                  <a:srgbClr val="000000"/>
                </a:solidFill>
              </a:rPr>
              <a:t>DTED (Level 1 &amp; 2)</a:t>
            </a:r>
          </a:p>
          <a:p>
            <a:r>
              <a:rPr lang="de-DE" sz="400" dirty="0">
                <a:solidFill>
                  <a:srgbClr val="000000"/>
                </a:solidFill>
              </a:rPr>
              <a:t>DXF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Annotation</a:t>
            </a:r>
          </a:p>
          <a:p>
            <a:r>
              <a:rPr lang="de-DE" sz="400" dirty="0">
                <a:solidFill>
                  <a:srgbClr val="000000"/>
                </a:solidFill>
              </a:rPr>
              <a:t>DXF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Coverage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ENVI (.</a:t>
            </a:r>
            <a:r>
              <a:rPr lang="de-DE" sz="400" dirty="0" err="1">
                <a:solidFill>
                  <a:srgbClr val="000000"/>
                </a:solidFill>
              </a:rPr>
              <a:t>hdr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ERDAS 7.5 GIS</a:t>
            </a:r>
          </a:p>
          <a:p>
            <a:r>
              <a:rPr lang="de-DE" sz="400" dirty="0">
                <a:solidFill>
                  <a:srgbClr val="000000"/>
                </a:solidFill>
              </a:rPr>
              <a:t>ERDAS 7.5 LAN</a:t>
            </a:r>
          </a:p>
          <a:p>
            <a:r>
              <a:rPr lang="de-DE" sz="400" dirty="0">
                <a:solidFill>
                  <a:srgbClr val="000000"/>
                </a:solidFill>
              </a:rPr>
              <a:t>ER Mapper</a:t>
            </a:r>
          </a:p>
          <a:p>
            <a:r>
              <a:rPr lang="de-DE" sz="400" dirty="0">
                <a:solidFill>
                  <a:srgbClr val="000000"/>
                </a:solidFill>
              </a:rPr>
              <a:t>ERS (all </a:t>
            </a:r>
            <a:r>
              <a:rPr lang="de-DE" sz="400" dirty="0" err="1">
                <a:solidFill>
                  <a:srgbClr val="000000"/>
                </a:solidFill>
              </a:rPr>
              <a:t>formats</a:t>
            </a:r>
            <a:r>
              <a:rPr lang="de-DE" sz="400" dirty="0">
                <a:solidFill>
                  <a:srgbClr val="000000"/>
                </a:solidFill>
              </a:rPr>
              <a:t>*)</a:t>
            </a:r>
          </a:p>
          <a:p>
            <a:r>
              <a:rPr lang="de-DE" sz="400" dirty="0">
                <a:solidFill>
                  <a:srgbClr val="000000"/>
                </a:solidFill>
              </a:rPr>
              <a:t>ETAK </a:t>
            </a:r>
          </a:p>
          <a:p>
            <a:r>
              <a:rPr lang="de-DE" sz="400" dirty="0">
                <a:solidFill>
                  <a:srgbClr val="000000"/>
                </a:solidFill>
              </a:rPr>
              <a:t>FIT (.fit)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Generic</a:t>
            </a:r>
            <a:r>
              <a:rPr lang="de-DE" sz="400" dirty="0">
                <a:solidFill>
                  <a:srgbClr val="000000"/>
                </a:solidFill>
              </a:rPr>
              <a:t> Binary</a:t>
            </a:r>
          </a:p>
          <a:p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GeoTIFF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GIF (.</a:t>
            </a:r>
            <a:r>
              <a:rPr lang="de-DE" sz="400" dirty="0" err="1">
                <a:solidFill>
                  <a:srgbClr val="000000"/>
                </a:solidFill>
              </a:rPr>
              <a:t>gif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GIS (ERDAS 7.x) (.</a:t>
            </a:r>
            <a:r>
              <a:rPr lang="de-DE" sz="400" dirty="0" err="1">
                <a:solidFill>
                  <a:srgbClr val="000000"/>
                </a:solidFill>
              </a:rPr>
              <a:t>gis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GLT Session (.</a:t>
            </a:r>
            <a:r>
              <a:rPr lang="de-DE" sz="400" dirty="0" err="1">
                <a:solidFill>
                  <a:srgbClr val="000000"/>
                </a:solidFill>
              </a:rPr>
              <a:t>glt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GRASS</a:t>
            </a:r>
          </a:p>
          <a:p>
            <a:r>
              <a:rPr lang="de-DE" sz="400" dirty="0">
                <a:solidFill>
                  <a:srgbClr val="000000"/>
                </a:solidFill>
              </a:rPr>
              <a:t>GRD (</a:t>
            </a:r>
            <a:r>
              <a:rPr lang="de-DE" sz="400" dirty="0" err="1">
                <a:solidFill>
                  <a:srgbClr val="000000"/>
                </a:solidFill>
              </a:rPr>
              <a:t>Surfer:ASCII</a:t>
            </a:r>
            <a:r>
              <a:rPr lang="de-DE" sz="400" dirty="0">
                <a:solidFill>
                  <a:srgbClr val="000000"/>
                </a:solidFill>
              </a:rPr>
              <a:t>/Binary)</a:t>
            </a:r>
          </a:p>
          <a:p>
            <a:r>
              <a:rPr lang="de-DE" sz="400" dirty="0">
                <a:solidFill>
                  <a:srgbClr val="000000"/>
                </a:solidFill>
              </a:rPr>
              <a:t>GRID</a:t>
            </a:r>
          </a:p>
          <a:p>
            <a:r>
              <a:rPr lang="de-DE" sz="400" dirty="0">
                <a:solidFill>
                  <a:srgbClr val="000000"/>
                </a:solidFill>
              </a:rPr>
              <a:t>GRID </a:t>
            </a:r>
            <a:r>
              <a:rPr lang="de-DE" sz="400" dirty="0" err="1">
                <a:solidFill>
                  <a:srgbClr val="000000"/>
                </a:solidFill>
              </a:rPr>
              <a:t>Stack</a:t>
            </a:r>
            <a:r>
              <a:rPr lang="de-DE" sz="400" dirty="0">
                <a:solidFill>
                  <a:srgbClr val="000000"/>
                </a:solidFill>
              </a:rPr>
              <a:t> (.</a:t>
            </a:r>
            <a:r>
              <a:rPr lang="de-DE" sz="400" dirty="0" err="1">
                <a:solidFill>
                  <a:srgbClr val="000000"/>
                </a:solidFill>
              </a:rPr>
              <a:t>stk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GRID </a:t>
            </a:r>
            <a:r>
              <a:rPr lang="de-DE" sz="400" dirty="0" err="1">
                <a:solidFill>
                  <a:srgbClr val="000000"/>
                </a:solidFill>
              </a:rPr>
              <a:t>Stack</a:t>
            </a:r>
            <a:r>
              <a:rPr lang="de-DE" sz="400" dirty="0">
                <a:solidFill>
                  <a:srgbClr val="000000"/>
                </a:solidFill>
              </a:rPr>
              <a:t> 7.x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Grid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Arc_Interchange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HDF (See MODIS, ASTER, TM Landsat-7)</a:t>
            </a:r>
          </a:p>
          <a:p>
            <a:r>
              <a:rPr lang="de-DE" sz="400" dirty="0">
                <a:solidFill>
                  <a:srgbClr val="000000"/>
                </a:solidFill>
              </a:rPr>
              <a:t>HYDICE (.</a:t>
            </a:r>
            <a:r>
              <a:rPr lang="de-DE" sz="400" dirty="0" err="1">
                <a:solidFill>
                  <a:srgbClr val="000000"/>
                </a:solidFill>
              </a:rPr>
              <a:t>cub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Hyperion (.I1_bs)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IGDS (Intergraph .</a:t>
            </a:r>
            <a:r>
              <a:rPr lang="de-DE" sz="400" dirty="0" err="1">
                <a:solidFill>
                  <a:srgbClr val="000000"/>
                </a:solidFill>
              </a:rPr>
              <a:t>dgn</a:t>
            </a:r>
            <a:r>
              <a:rPr lang="de-DE" sz="400" dirty="0">
                <a:solidFill>
                  <a:srgbClr val="000000"/>
                </a:solidFill>
              </a:rPr>
              <a:t> File)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IGES </a:t>
            </a:r>
          </a:p>
          <a:p>
            <a:r>
              <a:rPr lang="de-DE" sz="400" dirty="0">
                <a:solidFill>
                  <a:srgbClr val="000000"/>
                </a:solidFill>
              </a:rPr>
              <a:t>IKONOS </a:t>
            </a:r>
            <a:r>
              <a:rPr lang="de-DE" sz="400" dirty="0" err="1">
                <a:solidFill>
                  <a:srgbClr val="000000"/>
                </a:solidFill>
              </a:rPr>
              <a:t>Metadata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OrthoBASE</a:t>
            </a:r>
            <a:r>
              <a:rPr lang="de-DE" sz="400" dirty="0">
                <a:solidFill>
                  <a:srgbClr val="000000"/>
                </a:solidFill>
              </a:rPr>
              <a:t> Block</a:t>
            </a:r>
          </a:p>
          <a:p>
            <a:r>
              <a:rPr lang="de-DE" sz="400" dirty="0">
                <a:solidFill>
                  <a:srgbClr val="000000"/>
                </a:solidFill>
              </a:rPr>
              <a:t>IMAGINE (.</a:t>
            </a:r>
            <a:r>
              <a:rPr lang="de-DE" sz="400" dirty="0" err="1">
                <a:solidFill>
                  <a:srgbClr val="000000"/>
                </a:solidFill>
              </a:rPr>
              <a:t>img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Intergraph CCITT Group 4 (.</a:t>
            </a:r>
            <a:r>
              <a:rPr lang="de-DE" sz="400" dirty="0" err="1">
                <a:solidFill>
                  <a:srgbClr val="000000"/>
                </a:solidFill>
              </a:rPr>
              <a:t>cit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Intergraph COT (.</a:t>
            </a:r>
            <a:r>
              <a:rPr lang="de-DE" sz="400" dirty="0" err="1">
                <a:solidFill>
                  <a:srgbClr val="000000"/>
                </a:solidFill>
              </a:rPr>
              <a:t>cot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IRS-1C/1D (EOSAT &amp; EUROMAP)</a:t>
            </a:r>
          </a:p>
          <a:p>
            <a:r>
              <a:rPr lang="de-DE" sz="400" dirty="0">
                <a:solidFill>
                  <a:srgbClr val="000000"/>
                </a:solidFill>
              </a:rPr>
              <a:t>IRS-1C/1D (Super Structured Format)</a:t>
            </a:r>
          </a:p>
          <a:p>
            <a:r>
              <a:rPr lang="de-DE" sz="400" dirty="0">
                <a:solidFill>
                  <a:srgbClr val="000000"/>
                </a:solidFill>
              </a:rPr>
              <a:t>JFIF (JPEG)</a:t>
            </a:r>
          </a:p>
          <a:p>
            <a:r>
              <a:rPr lang="de-DE" sz="400" dirty="0">
                <a:solidFill>
                  <a:srgbClr val="000000"/>
                </a:solidFill>
              </a:rPr>
              <a:t>LAN (ERDAS 7.x) (.</a:t>
            </a:r>
            <a:r>
              <a:rPr lang="de-DE" sz="400" dirty="0" err="1">
                <a:solidFill>
                  <a:srgbClr val="000000"/>
                </a:solidFill>
              </a:rPr>
              <a:t>lan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(See 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Landsat-7 (See TM Landsat-7)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Map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Composition</a:t>
            </a:r>
            <a:r>
              <a:rPr lang="de-DE" sz="400" dirty="0">
                <a:solidFill>
                  <a:srgbClr val="000000"/>
                </a:solidFill>
              </a:rPr>
              <a:t> (.</a:t>
            </a:r>
            <a:r>
              <a:rPr lang="de-DE" sz="400" dirty="0" err="1">
                <a:solidFill>
                  <a:srgbClr val="000000"/>
                </a:solidFill>
              </a:rPr>
              <a:t>map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MIF/MID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MrSID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MODIS EOS HDF Format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MultiGen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OpenFlight</a:t>
            </a:r>
            <a:r>
              <a:rPr lang="de-DE" sz="400" dirty="0">
                <a:solidFill>
                  <a:srgbClr val="000000"/>
                </a:solidFill>
              </a:rPr>
              <a:t> FLT</a:t>
            </a:r>
          </a:p>
          <a:p>
            <a:r>
              <a:rPr lang="de-DE" sz="400" dirty="0">
                <a:solidFill>
                  <a:srgbClr val="000000"/>
                </a:solidFill>
              </a:rPr>
              <a:t>MSS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NASDA CEOS</a:t>
            </a:r>
          </a:p>
          <a:p>
            <a:r>
              <a:rPr lang="de-DE" sz="400" dirty="0">
                <a:solidFill>
                  <a:srgbClr val="000000"/>
                </a:solidFill>
              </a:rPr>
              <a:t>NITF</a:t>
            </a:r>
          </a:p>
          <a:p>
            <a:r>
              <a:rPr lang="de-DE" sz="400" dirty="0">
                <a:solidFill>
                  <a:srgbClr val="000000"/>
                </a:solidFill>
              </a:rPr>
              <a:t>NITF/NSIF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ERDAS </a:t>
            </a:r>
            <a:r>
              <a:rPr lang="de-DE" sz="400" dirty="0" err="1">
                <a:solidFill>
                  <a:srgbClr val="000000"/>
                </a:solidFill>
              </a:rPr>
              <a:t>Map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NLAPS</a:t>
            </a:r>
          </a:p>
          <a:p>
            <a:r>
              <a:rPr lang="de-DE" sz="400" dirty="0">
                <a:solidFill>
                  <a:srgbClr val="000000"/>
                </a:solidFill>
              </a:rPr>
              <a:t>PATB </a:t>
            </a:r>
            <a:r>
              <a:rPr lang="de-DE" sz="400" dirty="0" err="1">
                <a:solidFill>
                  <a:srgbClr val="000000"/>
                </a:solidFill>
              </a:rPr>
              <a:t>to</a:t>
            </a:r>
            <a:r>
              <a:rPr lang="de-DE" sz="400" dirty="0">
                <a:solidFill>
                  <a:srgbClr val="000000"/>
                </a:solidFill>
              </a:rPr>
              <a:t> ERDAS Block File</a:t>
            </a:r>
          </a:p>
          <a:p>
            <a:r>
              <a:rPr lang="de-DE" sz="400" dirty="0">
                <a:solidFill>
                  <a:srgbClr val="000000"/>
                </a:solidFill>
              </a:rPr>
              <a:t>PCX</a:t>
            </a:r>
          </a:p>
          <a:p>
            <a:r>
              <a:rPr lang="de-DE" sz="400" dirty="0">
                <a:solidFill>
                  <a:srgbClr val="000000"/>
                </a:solidFill>
              </a:rPr>
              <a:t>PNG (.</a:t>
            </a:r>
            <a:r>
              <a:rPr lang="de-DE" sz="400" dirty="0" err="1">
                <a:solidFill>
                  <a:srgbClr val="000000"/>
                </a:solidFill>
              </a:rPr>
              <a:t>png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RAW</a:t>
            </a:r>
          </a:p>
          <a:p>
            <a:r>
              <a:rPr lang="de-DE" sz="400" dirty="0">
                <a:solidFill>
                  <a:srgbClr val="000000"/>
                </a:solidFill>
              </a:rPr>
              <a:t>RADARSAT (all </a:t>
            </a:r>
            <a:r>
              <a:rPr lang="de-DE" sz="400" dirty="0" err="1">
                <a:solidFill>
                  <a:srgbClr val="000000"/>
                </a:solidFill>
              </a:rPr>
              <a:t>formats</a:t>
            </a:r>
            <a:r>
              <a:rPr lang="de-DE" sz="400" dirty="0">
                <a:solidFill>
                  <a:srgbClr val="000000"/>
                </a:solidFill>
              </a:rPr>
              <a:t>*)</a:t>
            </a:r>
          </a:p>
          <a:p>
            <a:r>
              <a:rPr lang="de-DE" sz="400" dirty="0">
                <a:solidFill>
                  <a:srgbClr val="000000"/>
                </a:solidFill>
              </a:rPr>
              <a:t>Raster </a:t>
            </a:r>
            <a:r>
              <a:rPr lang="de-DE" sz="400" dirty="0" err="1">
                <a:solidFill>
                  <a:srgbClr val="000000"/>
                </a:solidFill>
              </a:rPr>
              <a:t>Product</a:t>
            </a:r>
            <a:r>
              <a:rPr lang="de-DE" sz="400" dirty="0">
                <a:solidFill>
                  <a:srgbClr val="000000"/>
                </a:solidFill>
              </a:rPr>
              <a:t>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RPF (</a:t>
            </a:r>
            <a:r>
              <a:rPr lang="de-DE" sz="400" dirty="0" err="1">
                <a:solidFill>
                  <a:srgbClr val="000000"/>
                </a:solidFill>
              </a:rPr>
              <a:t>Cell</a:t>
            </a:r>
            <a:r>
              <a:rPr lang="de-DE" sz="400" dirty="0">
                <a:solidFill>
                  <a:srgbClr val="000000"/>
                </a:solidFill>
              </a:rPr>
              <a:t>, Frame, </a:t>
            </a:r>
            <a:r>
              <a:rPr lang="de-DE" sz="400" dirty="0" err="1">
                <a:solidFill>
                  <a:srgbClr val="000000"/>
                </a:solidFill>
              </a:rPr>
              <a:t>Overview</a:t>
            </a:r>
            <a:r>
              <a:rPr lang="de-DE" sz="400" dirty="0">
                <a:solidFill>
                  <a:srgbClr val="000000"/>
                </a:solidFill>
              </a:rPr>
              <a:t>, TOC)</a:t>
            </a:r>
          </a:p>
          <a:p>
            <a:r>
              <a:rPr lang="de-DE" sz="400" dirty="0">
                <a:solidFill>
                  <a:srgbClr val="000000"/>
                </a:solidFill>
              </a:rPr>
              <a:t>RPF Legend </a:t>
            </a:r>
            <a:r>
              <a:rPr lang="de-DE" sz="400" dirty="0" err="1">
                <a:solidFill>
                  <a:srgbClr val="000000"/>
                </a:solidFill>
              </a:rPr>
              <a:t>or</a:t>
            </a:r>
            <a:r>
              <a:rPr lang="de-DE" sz="400" dirty="0">
                <a:solidFill>
                  <a:srgbClr val="000000"/>
                </a:solidFill>
              </a:rPr>
              <a:t> </a:t>
            </a:r>
            <a:r>
              <a:rPr lang="de-DE" sz="400" dirty="0" err="1">
                <a:solidFill>
                  <a:srgbClr val="000000"/>
                </a:solidFill>
              </a:rPr>
              <a:t>Overview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SDE Raster (.</a:t>
            </a:r>
            <a:r>
              <a:rPr lang="de-DE" sz="400" dirty="0" err="1">
                <a:solidFill>
                  <a:srgbClr val="000000"/>
                </a:solidFill>
              </a:rPr>
              <a:t>sdi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SDE </a:t>
            </a:r>
            <a:r>
              <a:rPr lang="de-DE" sz="400" dirty="0" err="1">
                <a:solidFill>
                  <a:srgbClr val="000000"/>
                </a:solidFill>
              </a:rPr>
              <a:t>Vector</a:t>
            </a:r>
            <a:r>
              <a:rPr lang="de-DE" sz="400" dirty="0">
                <a:solidFill>
                  <a:srgbClr val="000000"/>
                </a:solidFill>
              </a:rPr>
              <a:t> Layer (.</a:t>
            </a:r>
            <a:r>
              <a:rPr lang="de-DE" sz="400" dirty="0" err="1">
                <a:solidFill>
                  <a:srgbClr val="000000"/>
                </a:solidFill>
              </a:rPr>
              <a:t>sdv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SDTS (</a:t>
            </a:r>
            <a:r>
              <a:rPr lang="de-DE" sz="400" dirty="0" err="1">
                <a:solidFill>
                  <a:srgbClr val="000000"/>
                </a:solidFill>
              </a:rPr>
              <a:t>Vector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SDTS Raster</a:t>
            </a:r>
          </a:p>
          <a:p>
            <a:r>
              <a:rPr lang="de-DE" sz="400" dirty="0">
                <a:solidFill>
                  <a:srgbClr val="000000"/>
                </a:solidFill>
              </a:rPr>
              <a:t>SOCET SET </a:t>
            </a:r>
            <a:r>
              <a:rPr lang="de-DE" sz="400" dirty="0" err="1">
                <a:solidFill>
                  <a:srgbClr val="000000"/>
                </a:solidFill>
              </a:rPr>
              <a:t>Grid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SOCET SET Support</a:t>
            </a:r>
          </a:p>
          <a:p>
            <a:r>
              <a:rPr lang="de-DE" sz="400" dirty="0">
                <a:solidFill>
                  <a:srgbClr val="000000"/>
                </a:solidFill>
              </a:rPr>
              <a:t>SOCET SET TIN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(CAP/SPIM)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CCRS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(</a:t>
            </a:r>
            <a:r>
              <a:rPr lang="de-DE" sz="400" dirty="0" err="1">
                <a:solidFill>
                  <a:srgbClr val="000000"/>
                </a:solidFill>
              </a:rPr>
              <a:t>GeoSpot</a:t>
            </a:r>
            <a:r>
              <a:rPr lang="de-DE" sz="400" dirty="0">
                <a:solidFill>
                  <a:srgbClr val="000000"/>
                </a:solidFill>
              </a:rPr>
              <a:t>)1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(NASDA CAP)</a:t>
            </a:r>
          </a:p>
          <a:p>
            <a:r>
              <a:rPr lang="de-DE" sz="400" dirty="0">
                <a:solidFill>
                  <a:srgbClr val="000000"/>
                </a:solidFill>
              </a:rPr>
              <a:t>SPOT SICORP MetroView</a:t>
            </a:r>
          </a:p>
          <a:p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SeaWiFS</a:t>
            </a:r>
            <a:r>
              <a:rPr lang="de-DE" sz="400" dirty="0">
                <a:solidFill>
                  <a:srgbClr val="000000"/>
                </a:solidFill>
              </a:rPr>
              <a:t> HDF Format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SeaWiFS</a:t>
            </a:r>
            <a:r>
              <a:rPr lang="de-DE" sz="400" dirty="0">
                <a:solidFill>
                  <a:srgbClr val="000000"/>
                </a:solidFill>
              </a:rPr>
              <a:t> L1B </a:t>
            </a:r>
            <a:r>
              <a:rPr lang="de-DE" sz="400" dirty="0" err="1">
                <a:solidFill>
                  <a:srgbClr val="000000"/>
                </a:solidFill>
              </a:rPr>
              <a:t>and</a:t>
            </a:r>
            <a:r>
              <a:rPr lang="de-DE" sz="400" dirty="0">
                <a:solidFill>
                  <a:srgbClr val="000000"/>
                </a:solidFill>
              </a:rPr>
              <a:t> L2B (</a:t>
            </a:r>
            <a:r>
              <a:rPr lang="de-DE" sz="400" dirty="0" err="1">
                <a:solidFill>
                  <a:srgbClr val="000000"/>
                </a:solidFill>
              </a:rPr>
              <a:t>OrbView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Shapefile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Sun Raster</a:t>
            </a:r>
          </a:p>
          <a:p>
            <a:r>
              <a:rPr lang="de-DE" sz="400" dirty="0">
                <a:solidFill>
                  <a:srgbClr val="000000"/>
                </a:solidFill>
              </a:rPr>
              <a:t>Surfer </a:t>
            </a:r>
            <a:r>
              <a:rPr lang="de-DE" sz="400" dirty="0" err="1">
                <a:solidFill>
                  <a:srgbClr val="000000"/>
                </a:solidFill>
              </a:rPr>
              <a:t>Grid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Terramodel</a:t>
            </a:r>
            <a:r>
              <a:rPr lang="de-DE" sz="400" dirty="0">
                <a:solidFill>
                  <a:srgbClr val="000000"/>
                </a:solidFill>
              </a:rPr>
              <a:t> TIN</a:t>
            </a:r>
          </a:p>
          <a:p>
            <a:r>
              <a:rPr lang="de-DE" sz="400" dirty="0">
                <a:solidFill>
                  <a:srgbClr val="000000"/>
                </a:solidFill>
              </a:rPr>
              <a:t>TIFF</a:t>
            </a:r>
          </a:p>
          <a:p>
            <a:r>
              <a:rPr lang="de-DE" sz="400" dirty="0">
                <a:solidFill>
                  <a:srgbClr val="000000"/>
                </a:solidFill>
              </a:rPr>
              <a:t>TIGER</a:t>
            </a:r>
          </a:p>
          <a:p>
            <a:r>
              <a:rPr lang="de-DE" sz="400" dirty="0">
                <a:solidFill>
                  <a:srgbClr val="000000"/>
                </a:solidFill>
              </a:rPr>
              <a:t>TIN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ACRES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ACRES Standard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EOSAT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EOSAT Standard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ESA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ESA Standard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IRS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IRS Standard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RADARSAT Fast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RADARSAT Standard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Landsat-7 </a:t>
            </a:r>
            <a:r>
              <a:rPr lang="de-DE" sz="400" dirty="0" err="1">
                <a:solidFill>
                  <a:srgbClr val="000000"/>
                </a:solidFill>
              </a:rPr>
              <a:t>Eurimage</a:t>
            </a:r>
            <a:r>
              <a:rPr lang="de-DE" sz="400" dirty="0">
                <a:solidFill>
                  <a:srgbClr val="000000"/>
                </a:solidFill>
              </a:rPr>
              <a:t> CEOS (</a:t>
            </a:r>
            <a:r>
              <a:rPr lang="de-DE" sz="400" dirty="0" err="1">
                <a:solidFill>
                  <a:srgbClr val="000000"/>
                </a:solidFill>
              </a:rPr>
              <a:t>Multispectral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Landsat-7 </a:t>
            </a:r>
            <a:r>
              <a:rPr lang="de-DE" sz="400" dirty="0" err="1">
                <a:solidFill>
                  <a:srgbClr val="000000"/>
                </a:solidFill>
              </a:rPr>
              <a:t>Eurimage</a:t>
            </a:r>
            <a:r>
              <a:rPr lang="de-DE" sz="400" dirty="0">
                <a:solidFill>
                  <a:srgbClr val="000000"/>
                </a:solidFill>
              </a:rPr>
              <a:t> CEOS (</a:t>
            </a:r>
            <a:r>
              <a:rPr lang="de-DE" sz="400" dirty="0" err="1">
                <a:solidFill>
                  <a:srgbClr val="000000"/>
                </a:solidFill>
              </a:rPr>
              <a:t>Panchromatic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Landsat-7 Fast L7A ACRES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Landsat-7 Fast L7A EROS</a:t>
            </a:r>
          </a:p>
          <a:p>
            <a:r>
              <a:rPr lang="de-DE" sz="400" dirty="0">
                <a:solidFill>
                  <a:srgbClr val="000000"/>
                </a:solidFill>
              </a:rPr>
              <a:t>TM Landsat-7 Fast L7A </a:t>
            </a:r>
            <a:r>
              <a:rPr lang="de-DE" sz="400" dirty="0" err="1">
                <a:solidFill>
                  <a:srgbClr val="000000"/>
                </a:solidFill>
              </a:rPr>
              <a:t>Eurimage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>
                <a:solidFill>
                  <a:srgbClr val="000000"/>
                </a:solidFill>
              </a:rPr>
              <a:t>TM </a:t>
            </a:r>
            <a:r>
              <a:rPr lang="de-DE" sz="400" dirty="0" err="1">
                <a:solidFill>
                  <a:srgbClr val="000000"/>
                </a:solidFill>
              </a:rPr>
              <a:t>Landsat</a:t>
            </a:r>
            <a:r>
              <a:rPr lang="de-DE" sz="400" dirty="0">
                <a:solidFill>
                  <a:srgbClr val="000000"/>
                </a:solidFill>
              </a:rPr>
              <a:t> 7 HDF Format</a:t>
            </a:r>
          </a:p>
          <a:p>
            <a:r>
              <a:rPr lang="de-DE" sz="400" dirty="0">
                <a:solidFill>
                  <a:srgbClr val="000000"/>
                </a:solidFill>
              </a:rPr>
              <a:t>USGS  DEM</a:t>
            </a:r>
          </a:p>
          <a:p>
            <a:r>
              <a:rPr lang="de-DE" sz="400" dirty="0">
                <a:solidFill>
                  <a:srgbClr val="000000"/>
                </a:solidFill>
              </a:rPr>
              <a:t>USRP</a:t>
            </a:r>
          </a:p>
          <a:p>
            <a:r>
              <a:rPr lang="de-DE" sz="400" dirty="0">
                <a:solidFill>
                  <a:srgbClr val="000000"/>
                </a:solidFill>
              </a:rPr>
              <a:t>View (.</a:t>
            </a:r>
            <a:r>
              <a:rPr lang="de-DE" sz="400" dirty="0" err="1">
                <a:solidFill>
                  <a:srgbClr val="000000"/>
                </a:solidFill>
              </a:rPr>
              <a:t>vue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 err="1">
                <a:solidFill>
                  <a:srgbClr val="000000"/>
                </a:solidFill>
              </a:rPr>
              <a:t>VirtualGIS</a:t>
            </a:r>
            <a:r>
              <a:rPr lang="de-DE" sz="400" dirty="0">
                <a:solidFill>
                  <a:srgbClr val="000000"/>
                </a:solidFill>
              </a:rPr>
              <a:t> TIN </a:t>
            </a:r>
            <a:r>
              <a:rPr lang="de-DE" sz="400" dirty="0" err="1">
                <a:solidFill>
                  <a:srgbClr val="000000"/>
                </a:solidFill>
              </a:rPr>
              <a:t>Mesh</a:t>
            </a:r>
            <a:endParaRPr lang="de-DE" sz="400" dirty="0">
              <a:solidFill>
                <a:srgbClr val="000000"/>
              </a:solidFill>
            </a:endParaRPr>
          </a:p>
          <a:p>
            <a:r>
              <a:rPr lang="de-DE" sz="400" dirty="0" err="1">
                <a:solidFill>
                  <a:srgbClr val="000000"/>
                </a:solidFill>
              </a:rPr>
              <a:t>VirtualGIS</a:t>
            </a:r>
            <a:r>
              <a:rPr lang="de-DE" sz="400" dirty="0">
                <a:solidFill>
                  <a:srgbClr val="000000"/>
                </a:solidFill>
              </a:rPr>
              <a:t> TIN World</a:t>
            </a:r>
          </a:p>
          <a:p>
            <a:r>
              <a:rPr lang="de-DE" sz="400" dirty="0">
                <a:solidFill>
                  <a:srgbClr val="000000"/>
                </a:solidFill>
              </a:rPr>
              <a:t>Virtual </a:t>
            </a:r>
            <a:r>
              <a:rPr lang="de-DE" sz="400" dirty="0" err="1">
                <a:solidFill>
                  <a:srgbClr val="000000"/>
                </a:solidFill>
              </a:rPr>
              <a:t>Mosaic</a:t>
            </a:r>
            <a:r>
              <a:rPr lang="de-DE" sz="400" dirty="0">
                <a:solidFill>
                  <a:srgbClr val="000000"/>
                </a:solidFill>
              </a:rPr>
              <a:t> (.</a:t>
            </a:r>
            <a:r>
              <a:rPr lang="de-DE" sz="400" dirty="0" err="1">
                <a:solidFill>
                  <a:srgbClr val="000000"/>
                </a:solidFill>
              </a:rPr>
              <a:t>vmc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Virtual </a:t>
            </a:r>
            <a:r>
              <a:rPr lang="de-DE" sz="400" dirty="0" err="1">
                <a:solidFill>
                  <a:srgbClr val="000000"/>
                </a:solidFill>
              </a:rPr>
              <a:t>Stack</a:t>
            </a:r>
            <a:r>
              <a:rPr lang="de-DE" sz="400" dirty="0">
                <a:solidFill>
                  <a:srgbClr val="000000"/>
                </a:solidFill>
              </a:rPr>
              <a:t> (.</a:t>
            </a:r>
            <a:r>
              <a:rPr lang="de-DE" sz="400" dirty="0" err="1">
                <a:solidFill>
                  <a:srgbClr val="000000"/>
                </a:solidFill>
              </a:rPr>
              <a:t>vsk</a:t>
            </a:r>
            <a:r>
              <a:rPr lang="de-DE" sz="400" dirty="0">
                <a:solidFill>
                  <a:srgbClr val="000000"/>
                </a:solidFill>
              </a:rPr>
              <a:t>)</a:t>
            </a:r>
          </a:p>
          <a:p>
            <a:r>
              <a:rPr lang="de-DE" sz="400" dirty="0">
                <a:solidFill>
                  <a:srgbClr val="000000"/>
                </a:solidFill>
              </a:rPr>
              <a:t>VPF</a:t>
            </a:r>
          </a:p>
          <a:p>
            <a:r>
              <a:rPr lang="en-US" sz="400" dirty="0">
                <a:solidFill>
                  <a:srgbClr val="000000"/>
                </a:solidFill>
              </a:rPr>
              <a:t>ENVI (.</a:t>
            </a:r>
            <a:r>
              <a:rPr lang="en-US" sz="400" dirty="0" err="1">
                <a:solidFill>
                  <a:srgbClr val="000000"/>
                </a:solidFill>
              </a:rPr>
              <a:t>hdr</a:t>
            </a:r>
            <a:r>
              <a:rPr lang="en-US" sz="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81002" y="-846104"/>
            <a:ext cx="1397000" cy="323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05000" y="992208"/>
            <a:ext cx="6553200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8425" tIns="44450" rIns="98425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l"/>
            <a:r>
              <a:rPr lang="sr-Latn-CS" sz="1800" dirty="0" smtClean="0">
                <a:solidFill>
                  <a:srgbClr val="0080B2"/>
                </a:solidFill>
              </a:rPr>
              <a:t>Brz prikaz</a:t>
            </a:r>
            <a:endParaRPr lang="en-US" sz="1800" dirty="0">
              <a:solidFill>
                <a:srgbClr val="FF0000"/>
              </a:solidFill>
            </a:endParaRPr>
          </a:p>
          <a:p>
            <a:pPr algn="l"/>
            <a:r>
              <a:rPr lang="sr-Latn-CS" sz="1800" dirty="0" smtClean="0">
                <a:solidFill>
                  <a:srgbClr val="0080B2"/>
                </a:solidFill>
              </a:rPr>
              <a:t>Integracija i razmena podataka</a:t>
            </a:r>
            <a:endParaRPr lang="en-US" sz="1800" dirty="0">
              <a:solidFill>
                <a:srgbClr val="0080B2"/>
              </a:solidFill>
            </a:endParaRPr>
          </a:p>
          <a:p>
            <a:pPr algn="l"/>
            <a:r>
              <a:rPr lang="sr-Latn-CS" sz="1800" dirty="0" smtClean="0">
                <a:solidFill>
                  <a:srgbClr val="0080B2"/>
                </a:solidFill>
              </a:rPr>
              <a:t>Višeprocesorsko odloženo ili </a:t>
            </a:r>
            <a:r>
              <a:rPr lang="en-US" sz="1800" dirty="0" err="1" smtClean="0">
                <a:solidFill>
                  <a:srgbClr val="0080B2"/>
                </a:solidFill>
              </a:rPr>
              <a:t>distribu</a:t>
            </a:r>
            <a:r>
              <a:rPr lang="sr-Latn-CS" sz="1800" dirty="0" smtClean="0">
                <a:solidFill>
                  <a:srgbClr val="0080B2"/>
                </a:solidFill>
              </a:rPr>
              <a:t>irano</a:t>
            </a:r>
            <a:r>
              <a:rPr lang="en-US" sz="1800" dirty="0" smtClean="0">
                <a:solidFill>
                  <a:srgbClr val="0080B2"/>
                </a:solidFill>
              </a:rPr>
              <a:t> </a:t>
            </a:r>
            <a:r>
              <a:rPr lang="en-US" sz="1800" dirty="0" err="1" smtClean="0">
                <a:solidFill>
                  <a:srgbClr val="0080B2"/>
                </a:solidFill>
              </a:rPr>
              <a:t>procesi</a:t>
            </a:r>
            <a:r>
              <a:rPr lang="sr-Latn-CS" sz="1800" dirty="0" smtClean="0">
                <a:solidFill>
                  <a:srgbClr val="0080B2"/>
                </a:solidFill>
              </a:rPr>
              <a:t>ra</a:t>
            </a:r>
            <a:r>
              <a:rPr lang="en-US" sz="1800" dirty="0" smtClean="0">
                <a:solidFill>
                  <a:srgbClr val="0080B2"/>
                </a:solidFill>
              </a:rPr>
              <a:t>n</a:t>
            </a:r>
            <a:r>
              <a:rPr lang="sr-Latn-CS" sz="1800" dirty="0" smtClean="0">
                <a:solidFill>
                  <a:srgbClr val="0080B2"/>
                </a:solidFill>
              </a:rPr>
              <a:t>je</a:t>
            </a:r>
            <a:endParaRPr lang="en-US" sz="1800" dirty="0">
              <a:solidFill>
                <a:srgbClr val="0080B2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4" y="2133603"/>
            <a:ext cx="4741863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133620"/>
            <a:ext cx="2116138" cy="2100263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15924" y="1545781"/>
            <a:ext cx="97924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l"/>
            <a:r>
              <a:rPr lang="en-US" sz="1600" dirty="0">
                <a:solidFill>
                  <a:srgbClr val="0080B2"/>
                </a:solidFill>
              </a:rPr>
              <a:t>IMPORT</a:t>
            </a:r>
          </a:p>
          <a:p>
            <a:pPr algn="l"/>
            <a:r>
              <a:rPr lang="en-US" sz="1600" dirty="0">
                <a:solidFill>
                  <a:srgbClr val="0080B2"/>
                </a:solidFill>
              </a:rPr>
              <a:t>formats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219207" y="4343400"/>
            <a:ext cx="25955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300" dirty="0">
                <a:solidFill>
                  <a:srgbClr val="0080B2"/>
                </a:solidFill>
              </a:rPr>
              <a:t>ESRI </a:t>
            </a:r>
            <a:r>
              <a:rPr lang="en-US" sz="1300" dirty="0" err="1">
                <a:solidFill>
                  <a:srgbClr val="0080B2"/>
                </a:solidFill>
              </a:rPr>
              <a:t>Geodatabase</a:t>
            </a:r>
            <a:r>
              <a:rPr lang="en-US" sz="1300" dirty="0">
                <a:solidFill>
                  <a:srgbClr val="0080B2"/>
                </a:solidFill>
              </a:rPr>
              <a:t> </a:t>
            </a:r>
            <a:r>
              <a:rPr lang="sr-Latn-CS" sz="1300" dirty="0" smtClean="0">
                <a:solidFill>
                  <a:srgbClr val="0080B2"/>
                </a:solidFill>
              </a:rPr>
              <a:t>podrška</a:t>
            </a:r>
            <a:endParaRPr lang="en-US" sz="1300" dirty="0">
              <a:solidFill>
                <a:srgbClr val="0080B2"/>
              </a:solidFill>
            </a:endParaRPr>
          </a:p>
          <a:p>
            <a:pPr algn="l"/>
            <a:r>
              <a:rPr lang="en-US" sz="1300" dirty="0">
                <a:solidFill>
                  <a:srgbClr val="0080B2"/>
                </a:solidFill>
              </a:rPr>
              <a:t>Oracle Geospatial</a:t>
            </a:r>
          </a:p>
          <a:p>
            <a:pPr algn="l"/>
            <a:r>
              <a:rPr lang="en-US" sz="1300" dirty="0">
                <a:solidFill>
                  <a:srgbClr val="0080B2"/>
                </a:solidFill>
              </a:rPr>
              <a:t>CAD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92" y="4067628"/>
            <a:ext cx="37750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/>
              <a:t>ERDAS Imagine?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82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x-none" sz="3600"/>
              <a:t>Analiza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74320" y="1019495"/>
            <a:ext cx="7391400" cy="4183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sr-Latn-CS" sz="1600" dirty="0"/>
              <a:t>Klasifikacija snimaka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endParaRPr lang="sr-Latn-CS" sz="16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600" dirty="0" smtClean="0"/>
              <a:t>Vegeta</a:t>
            </a:r>
            <a:r>
              <a:rPr lang="sr-Latn-CS" sz="1600" dirty="0" smtClean="0"/>
              <a:t>cioni i </a:t>
            </a:r>
            <a:r>
              <a:rPr lang="en-US" sz="1600" dirty="0" smtClean="0"/>
              <a:t>mineral</a:t>
            </a:r>
            <a:r>
              <a:rPr lang="sr-Latn-CS" sz="1600" dirty="0" smtClean="0"/>
              <a:t>ni</a:t>
            </a:r>
            <a:r>
              <a:rPr lang="en-US" sz="1600" dirty="0" smtClean="0"/>
              <a:t> ind</a:t>
            </a:r>
            <a:r>
              <a:rPr lang="sr-Latn-CS" sz="1600" dirty="0" smtClean="0"/>
              <a:t>eksi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r-Latn-CS" sz="1600" dirty="0" smtClean="0"/>
              <a:t>Poboljšanje snimka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r-Latn-CS" sz="1600" dirty="0" smtClean="0"/>
              <a:t>Detekcija promena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r-Latn-CS" sz="1600" dirty="0" smtClean="0"/>
              <a:t>Modelovanje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1600" dirty="0" smtClean="0"/>
              <a:t>Automat</a:t>
            </a:r>
            <a:r>
              <a:rPr lang="sr-Latn-CS" sz="1600" dirty="0" smtClean="0"/>
              <a:t>ska</a:t>
            </a:r>
            <a:r>
              <a:rPr lang="en-US" sz="1600" dirty="0" smtClean="0"/>
              <a:t> </a:t>
            </a:r>
            <a:r>
              <a:rPr lang="sr-Latn-CS" sz="1600" dirty="0" smtClean="0"/>
              <a:t>ekstrakcija objekata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1600" dirty="0" smtClean="0"/>
              <a:t>Pan sharpening</a:t>
            </a:r>
            <a:r>
              <a:rPr lang="sr-Latn-CS" sz="1600" dirty="0" smtClean="0"/>
              <a:t>...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endParaRPr lang="sr-Latn-CS" sz="1600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sr-Latn-CS" sz="1600" dirty="0" smtClean="0"/>
              <a:t>Georeferenciranje</a:t>
            </a:r>
            <a:endParaRPr lang="en-US" sz="1600" dirty="0" smtClean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4" y="1037335"/>
            <a:ext cx="32797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84" y="1629473"/>
            <a:ext cx="3805238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4" y="2888340"/>
            <a:ext cx="443865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4" y="5479160"/>
            <a:ext cx="283845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81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800" dirty="0" smtClean="0"/>
              <a:t>Sirovi podaci u inteligentne podatke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8381" y="3478785"/>
            <a:ext cx="1666729" cy="1751315"/>
            <a:chOff x="408961" y="3514707"/>
            <a:chExt cx="1666729" cy="1751315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59"/>
            <a:stretch/>
          </p:blipFill>
          <p:spPr bwMode="auto">
            <a:xfrm>
              <a:off x="408961" y="3514707"/>
              <a:ext cx="1666729" cy="13711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03743" y="489669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Arial"/>
                  <a:cs typeface="Arial"/>
                </a:rPr>
                <a:t>Radar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78102" y="3448615"/>
            <a:ext cx="1826142" cy="1781485"/>
            <a:chOff x="2758682" y="3484537"/>
            <a:chExt cx="1826142" cy="1781485"/>
          </a:xfrm>
        </p:grpSpPr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599" y="3484537"/>
              <a:ext cx="1528305" cy="1401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758682" y="4896690"/>
              <a:ext cx="1826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Satelitski snimci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03526" y="3478785"/>
            <a:ext cx="1723550" cy="1785380"/>
            <a:chOff x="5084106" y="3514707"/>
            <a:chExt cx="1723550" cy="178538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7237" y="3514707"/>
              <a:ext cx="1497281" cy="1412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084106" y="4930755"/>
              <a:ext cx="17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Hiperspektralni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07907" y="1220056"/>
            <a:ext cx="1557282" cy="1838617"/>
            <a:chOff x="7188487" y="1255978"/>
            <a:chExt cx="1557282" cy="1838617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8487" y="1255978"/>
              <a:ext cx="1557282" cy="1469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528517" y="2725263"/>
              <a:ext cx="877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Termal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26689" y="3448615"/>
            <a:ext cx="1438500" cy="1816005"/>
            <a:chOff x="7307269" y="3484537"/>
            <a:chExt cx="1438500" cy="1816005"/>
          </a:xfrm>
        </p:grpSpPr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269" y="3484537"/>
              <a:ext cx="1438500" cy="14466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7627179" y="4931210"/>
              <a:ext cx="808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Visine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9026" y="1145547"/>
            <a:ext cx="1774171" cy="1890198"/>
            <a:chOff x="384180" y="1181469"/>
            <a:chExt cx="1774171" cy="1890198"/>
          </a:xfrm>
        </p:grpSpPr>
        <p:pic>
          <p:nvPicPr>
            <p:cNvPr id="29" name="Picture 10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4180" y="1181469"/>
              <a:ext cx="1774171" cy="15208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97523" y="2702335"/>
              <a:ext cx="1347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Avio snimci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50742" y="1187776"/>
            <a:ext cx="1722474" cy="1903178"/>
            <a:chOff x="2875896" y="1223698"/>
            <a:chExt cx="1722474" cy="1903178"/>
          </a:xfrm>
        </p:grpSpPr>
        <p:pic>
          <p:nvPicPr>
            <p:cNvPr id="32" name="Picture 11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5896" y="1223698"/>
              <a:ext cx="1722474" cy="1533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971541" y="2757544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Oblak tačaka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24143" y="1176652"/>
            <a:ext cx="1545221" cy="1889505"/>
            <a:chOff x="5149297" y="1212574"/>
            <a:chExt cx="1545221" cy="1889505"/>
          </a:xfrm>
        </p:grpSpPr>
        <p:pic>
          <p:nvPicPr>
            <p:cNvPr id="35" name="Picture 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297" y="1212574"/>
              <a:ext cx="1545221" cy="15102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502530" y="2732747"/>
              <a:ext cx="838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Vektor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723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968373" y="2814040"/>
            <a:ext cx="1602949" cy="2471075"/>
            <a:chOff x="6697708" y="3437587"/>
            <a:chExt cx="2011769" cy="3319015"/>
          </a:xfrm>
        </p:grpSpPr>
        <p:pic>
          <p:nvPicPr>
            <p:cNvPr id="5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708" y="3437587"/>
              <a:ext cx="2011769" cy="28316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7202917" y="6260535"/>
              <a:ext cx="956025" cy="496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Mape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19" y="272796"/>
            <a:ext cx="7839621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800" dirty="0" smtClean="0"/>
              <a:t>Inteligentni podaci u korisne informacije</a:t>
            </a:r>
            <a:endParaRPr lang="en-US" sz="28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62226" y="2955485"/>
            <a:ext cx="1673385" cy="2323215"/>
            <a:chOff x="627321" y="3594100"/>
            <a:chExt cx="2100169" cy="2950884"/>
          </a:xfrm>
        </p:grpSpPr>
        <p:pic>
          <p:nvPicPr>
            <p:cNvPr id="53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7321" y="3594100"/>
              <a:ext cx="2100169" cy="2461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1038447" y="6075869"/>
              <a:ext cx="1277919" cy="46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Merenje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719259" y="3208918"/>
            <a:ext cx="2135522" cy="2020391"/>
            <a:chOff x="3682683" y="3799096"/>
            <a:chExt cx="2318063" cy="2355771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683" y="3799096"/>
              <a:ext cx="2318063" cy="1917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4094201" y="5724227"/>
              <a:ext cx="1495029" cy="430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Poboljšanje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42440" y="1086323"/>
            <a:ext cx="2168799" cy="2049835"/>
            <a:chOff x="6319961" y="839555"/>
            <a:chExt cx="2721935" cy="2603644"/>
          </a:xfrm>
        </p:grpSpPr>
        <p:pic>
          <p:nvPicPr>
            <p:cNvPr id="62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19961" y="839555"/>
              <a:ext cx="2721935" cy="2134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7096668" y="2974084"/>
              <a:ext cx="1181350" cy="46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Analiza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7162" y="956790"/>
            <a:ext cx="2262567" cy="1888092"/>
            <a:chOff x="220300" y="942275"/>
            <a:chExt cx="2839617" cy="2398202"/>
          </a:xfrm>
        </p:grpSpPr>
        <p:sp>
          <p:nvSpPr>
            <p:cNvPr id="65" name="TextBox 64"/>
            <p:cNvSpPr txBox="1"/>
            <p:nvPr/>
          </p:nvSpPr>
          <p:spPr>
            <a:xfrm>
              <a:off x="669969" y="2871362"/>
              <a:ext cx="1819908" cy="46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Vizualizacija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00" y="942275"/>
              <a:ext cx="2839617" cy="1929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3641149" y="922211"/>
            <a:ext cx="2135522" cy="1883302"/>
            <a:chOff x="3320575" y="1110892"/>
            <a:chExt cx="2680171" cy="2392118"/>
          </a:xfrm>
        </p:grpSpPr>
        <p:sp>
          <p:nvSpPr>
            <p:cNvPr id="68" name="TextBox 67"/>
            <p:cNvSpPr txBox="1"/>
            <p:nvPr/>
          </p:nvSpPr>
          <p:spPr>
            <a:xfrm>
              <a:off x="3864810" y="3033895"/>
              <a:ext cx="1744665" cy="46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Latn-RS" dirty="0" smtClean="0">
                  <a:solidFill>
                    <a:schemeClr val="tx2"/>
                  </a:solidFill>
                  <a:latin typeface="Arial"/>
                  <a:cs typeface="Arial"/>
                </a:rPr>
                <a:t>Klasifikacija</a:t>
              </a:r>
              <a:endParaRPr lang="en-US" dirty="0" smtClean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575" y="1110892"/>
              <a:ext cx="2680171" cy="1863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9057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Spatial Modeler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24890" y="1065564"/>
            <a:ext cx="1367590" cy="1284886"/>
            <a:chOff x="7308304" y="1268760"/>
            <a:chExt cx="1584176" cy="1512168"/>
          </a:xfrm>
        </p:grpSpPr>
        <p:sp>
          <p:nvSpPr>
            <p:cNvPr id="9" name="Oval 8"/>
            <p:cNvSpPr/>
            <p:nvPr/>
          </p:nvSpPr>
          <p:spPr>
            <a:xfrm>
              <a:off x="7308304" y="1268760"/>
              <a:ext cx="1584176" cy="1512168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52320" y="1478617"/>
              <a:ext cx="1296144" cy="112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73E80"/>
                  </a:solidFill>
                </a:rPr>
                <a:t>GeoMedia Vector </a:t>
              </a:r>
              <a:r>
                <a:rPr lang="sr-Latn-RS" sz="1400" dirty="0" smtClean="0">
                  <a:solidFill>
                    <a:srgbClr val="073E80"/>
                  </a:solidFill>
                </a:rPr>
                <a:t>i </a:t>
              </a:r>
              <a:r>
                <a:rPr lang="en-US" sz="1400" dirty="0" smtClean="0">
                  <a:solidFill>
                    <a:srgbClr val="073E80"/>
                  </a:solidFill>
                </a:rPr>
                <a:t>Grid </a:t>
              </a:r>
              <a:r>
                <a:rPr lang="sr-Latn-RS" sz="1400" dirty="0" smtClean="0">
                  <a:solidFill>
                    <a:srgbClr val="073E80"/>
                  </a:solidFill>
                </a:rPr>
                <a:t>operatori</a:t>
              </a:r>
              <a:endParaRPr lang="en-US" sz="1400" dirty="0">
                <a:solidFill>
                  <a:srgbClr val="073E8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53918" y="2473886"/>
            <a:ext cx="1367590" cy="1284886"/>
            <a:chOff x="7308304" y="3068960"/>
            <a:chExt cx="1584176" cy="1512168"/>
          </a:xfrm>
        </p:grpSpPr>
        <p:sp>
          <p:nvSpPr>
            <p:cNvPr id="13" name="Oval 12"/>
            <p:cNvSpPr/>
            <p:nvPr/>
          </p:nvSpPr>
          <p:spPr>
            <a:xfrm>
              <a:off x="7308304" y="3068960"/>
              <a:ext cx="1584176" cy="1512168"/>
            </a:xfrm>
            <a:prstGeom prst="ellipse">
              <a:avLst/>
            </a:prstGeom>
            <a:solidFill>
              <a:srgbClr val="73AF55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11797" y="3333519"/>
              <a:ext cx="1447057" cy="112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 smtClean="0">
                  <a:solidFill>
                    <a:srgbClr val="073E80"/>
                  </a:solidFill>
                </a:rPr>
                <a:t>Publikovanje procesa kroz ERDAS APOLLO</a:t>
              </a:r>
              <a:endParaRPr lang="en-US" sz="1400" dirty="0">
                <a:solidFill>
                  <a:srgbClr val="073E8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24890" y="3896722"/>
            <a:ext cx="1367590" cy="1284886"/>
            <a:chOff x="7308304" y="4869160"/>
            <a:chExt cx="1584176" cy="1512168"/>
          </a:xfrm>
        </p:grpSpPr>
        <p:sp>
          <p:nvSpPr>
            <p:cNvPr id="16" name="Oval 15"/>
            <p:cNvSpPr/>
            <p:nvPr/>
          </p:nvSpPr>
          <p:spPr>
            <a:xfrm>
              <a:off x="7308304" y="4869160"/>
              <a:ext cx="1584176" cy="1512168"/>
            </a:xfrm>
            <a:prstGeom prst="ellipse">
              <a:avLst/>
            </a:prstGeom>
            <a:solidFill>
              <a:srgbClr val="FDB913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2320" y="5134006"/>
              <a:ext cx="1296144" cy="112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 smtClean="0">
                  <a:solidFill>
                    <a:srgbClr val="073E80"/>
                  </a:solidFill>
                </a:rPr>
                <a:t>Pregled modela realnom vremenu</a:t>
              </a:r>
              <a:endParaRPr lang="en-US" sz="1400" dirty="0">
                <a:solidFill>
                  <a:srgbClr val="073E80"/>
                </a:solidFill>
              </a:endParaRPr>
            </a:p>
          </p:txBody>
        </p:sp>
      </p:grpSp>
      <p:pic>
        <p:nvPicPr>
          <p:cNvPr id="18" name="Picture 2" descr="E:\PLE\screen captures\2013 model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6" y="3901630"/>
            <a:ext cx="3725069" cy="279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PLE\screen captures\Spatial Modeler - ISDQ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6761" y="2341497"/>
            <a:ext cx="3896532" cy="302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PLE\screen captures\vector_examp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21" y="933313"/>
            <a:ext cx="4224337" cy="236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91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77" y="757427"/>
            <a:ext cx="4366360" cy="45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3600" dirty="0"/>
              <a:t>ERDAS IMAGINE </a:t>
            </a:r>
            <a:r>
              <a:rPr lang="x-none" sz="3600"/>
              <a:t>moduli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28602" y="1176702"/>
            <a:ext cx="4392488" cy="531092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 smtClean="0"/>
              <a:t>IMAGINE Objective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AutoSync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VirtualGIS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Radar Mapping Suite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DeltaCue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Feature Interoperability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Vector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Easytrace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Stereo Analyst for ERDAS IMAGINE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/>
              <a:t>IMAGINE Defense Productivity Module</a:t>
            </a:r>
          </a:p>
        </p:txBody>
      </p:sp>
    </p:spTree>
    <p:extLst>
      <p:ext uri="{BB962C8B-B14F-4D97-AF65-F5344CB8AC3E}">
        <p14:creationId xmlns:p14="http://schemas.microsoft.com/office/powerpoint/2010/main" val="1834291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Geomedia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idx="1"/>
          </p:nvPr>
        </p:nvSpPr>
        <p:spPr>
          <a:xfrm>
            <a:off x="311638" y="1214422"/>
            <a:ext cx="8453944" cy="3164250"/>
          </a:xfrm>
        </p:spPr>
        <p:txBody>
          <a:bodyPr>
            <a:normAutofit/>
          </a:bodyPr>
          <a:lstStyle/>
          <a:p>
            <a:r>
              <a:rPr lang="x-none" sz="1600" dirty="0" smtClean="0"/>
              <a:t>Otvoreno i proširivo geoprostorno okruženje za pristup, prikazivanje, prikupljanje, editovanje i analizu podataka iz različitih izvora i različitih formata </a:t>
            </a:r>
            <a:r>
              <a:rPr lang="en-US" dirty="0" smtClean="0"/>
              <a:t/>
            </a:r>
            <a:br>
              <a:rPr lang="en-US" dirty="0" smtClean="0"/>
            </a:br>
            <a:endParaRPr lang="sr-Latn-RS" dirty="0" smtClean="0"/>
          </a:p>
          <a:p>
            <a:r>
              <a:rPr lang="x-none" sz="1600" b="1" smtClean="0"/>
              <a:t>Kome </a:t>
            </a:r>
            <a:r>
              <a:rPr lang="x-none" sz="1600" b="1" dirty="0" smtClean="0"/>
              <a:t>je namenjen</a:t>
            </a:r>
            <a:r>
              <a:rPr lang="en-US" sz="1600" b="1" dirty="0" smtClean="0"/>
              <a:t>? </a:t>
            </a:r>
          </a:p>
          <a:p>
            <a:pPr lvl="1"/>
            <a:r>
              <a:rPr lang="x-none" sz="1600" dirty="0" smtClean="0"/>
              <a:t>Nacionalne, državne i lokalne vladine organizacije,</a:t>
            </a:r>
            <a:r>
              <a:rPr lang="en-US" sz="1600" dirty="0" smtClean="0"/>
              <a:t> k</a:t>
            </a:r>
            <a:r>
              <a:rPr lang="x-none" sz="1600" smtClean="0"/>
              <a:t>omunalne</a:t>
            </a:r>
            <a:r>
              <a:rPr lang="x-none" sz="1600" dirty="0" smtClean="0"/>
              <a:t> službe</a:t>
            </a:r>
            <a:r>
              <a:rPr lang="en-US" sz="1600" dirty="0" smtClean="0"/>
              <a:t>, s</a:t>
            </a:r>
            <a:r>
              <a:rPr lang="x-none" sz="1600" dirty="0" smtClean="0"/>
              <a:t>aobraćajne organizacije</a:t>
            </a:r>
            <a:r>
              <a:rPr lang="en-US" sz="1600" dirty="0" smtClean="0"/>
              <a:t>, o</a:t>
            </a:r>
            <a:r>
              <a:rPr lang="x-none" sz="1600" dirty="0" smtClean="0"/>
              <a:t>dbrambene i vojne agencije</a:t>
            </a:r>
            <a:r>
              <a:rPr lang="en-US" sz="1600" dirty="0" smtClean="0"/>
              <a:t>, n</a:t>
            </a:r>
            <a:r>
              <a:rPr lang="x-none" sz="1600" dirty="0" smtClean="0"/>
              <a:t>acionalne agencije za katastar</a:t>
            </a:r>
            <a:endParaRPr lang="en-US" sz="1600" dirty="0" smtClean="0"/>
          </a:p>
        </p:txBody>
      </p:sp>
      <p:pic>
        <p:nvPicPr>
          <p:cNvPr id="22" name="Picture 6" descr="&lt;strong&gt;GeoMedia 2013 Classic and New&lt;/strong&gt;&lt;br /&gt;While GeoMedia 2013 has a new sleek ribbon interface, we have kept the ‘classic’ look and feel as well to help user transition over.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/>
          <a:stretch>
            <a:fillRect/>
          </a:stretch>
        </p:blipFill>
        <p:spPr bwMode="auto">
          <a:xfrm>
            <a:off x="551128" y="3792337"/>
            <a:ext cx="3505200" cy="2867167"/>
          </a:xfrm>
          <a:prstGeom prst="rect">
            <a:avLst/>
          </a:prstGeom>
          <a:noFill/>
        </p:spPr>
      </p:pic>
      <p:pic>
        <p:nvPicPr>
          <p:cNvPr id="23" name="Picture 8" descr="http://geospatial.intergraph.com/Libraries/Screenshots/Pictometry.sflb.ashx?width=440&amp;proportional=true&amp;decreaseOnly=false%22%3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33" y="3792337"/>
            <a:ext cx="4114800" cy="2823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515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Pristup podacima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3" y="640465"/>
            <a:ext cx="8047175" cy="47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501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1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GeoMedia </a:t>
            </a:r>
            <a:r>
              <a:rPr lang="en-US" dirty="0" smtClean="0"/>
              <a:t>nivoi </a:t>
            </a:r>
            <a:r>
              <a:rPr lang="en-US" dirty="0"/>
              <a:t>proizvoda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30548" y="2665212"/>
            <a:ext cx="3765941" cy="1850002"/>
          </a:xfrm>
          <a:prstGeom prst="roundRect">
            <a:avLst/>
          </a:prstGeom>
          <a:solidFill>
            <a:srgbClr val="065293"/>
          </a:solidFill>
          <a:ln>
            <a:noFill/>
          </a:ln>
          <a:effectLst>
            <a:outerShdw blurRad="76200" dist="1270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err="1" smtClean="0">
                <a:latin typeface="Franklin Gothic Medium Cond" pitchFamily="34" charset="0"/>
              </a:rPr>
              <a:t>GeoMedia</a:t>
            </a:r>
            <a:r>
              <a:rPr lang="de-DE" dirty="0" smtClean="0">
                <a:latin typeface="Franklin Gothic Medium Cond" pitchFamily="34" charset="0"/>
              </a:rPr>
              <a:t> Professional</a:t>
            </a:r>
            <a:endParaRPr lang="en-US" dirty="0">
              <a:latin typeface="Franklin Gothic Medium Con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13105" y="3246982"/>
            <a:ext cx="3398520" cy="1268232"/>
          </a:xfrm>
          <a:prstGeom prst="roundRect">
            <a:avLst/>
          </a:prstGeom>
          <a:solidFill>
            <a:srgbClr val="399B36"/>
          </a:solidFill>
          <a:ln>
            <a:noFill/>
          </a:ln>
          <a:effectLst>
            <a:outerShdw blurRad="76200" dist="889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err="1" smtClean="0">
                <a:latin typeface="Franklin Gothic Medium Cond" pitchFamily="34" charset="0"/>
              </a:rPr>
              <a:t>GeoMedia</a:t>
            </a:r>
            <a:r>
              <a:rPr lang="de-DE" dirty="0" smtClean="0">
                <a:latin typeface="Franklin Gothic Medium Cond" pitchFamily="34" charset="0"/>
              </a:rPr>
              <a:t> Advantage</a:t>
            </a:r>
            <a:endParaRPr lang="en-US" dirty="0">
              <a:latin typeface="Franklin Gothic Medium Cond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25471" y="3799643"/>
            <a:ext cx="2973788" cy="719593"/>
          </a:xfrm>
          <a:prstGeom prst="roundRect">
            <a:avLst/>
          </a:prstGeom>
          <a:solidFill>
            <a:srgbClr val="9A9B9C"/>
          </a:solidFill>
          <a:ln>
            <a:noFill/>
          </a:ln>
          <a:effectLst>
            <a:outerShdw blurRad="76200" dist="889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latin typeface="Franklin Gothic Medium Cond" pitchFamily="34" charset="0"/>
              </a:rPr>
              <a:t>GeoMedia</a:t>
            </a:r>
            <a:r>
              <a:rPr lang="de-DE" dirty="0" smtClean="0">
                <a:latin typeface="Franklin Gothic Medium Cond" pitchFamily="34" charset="0"/>
              </a:rPr>
              <a:t> Essentials</a:t>
            </a:r>
            <a:endParaRPr lang="en-US" dirty="0">
              <a:latin typeface="Franklin Gothic Medium Con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9400" y="3579612"/>
            <a:ext cx="2371756" cy="685800"/>
          </a:xfrm>
          <a:prstGeom prst="roundRect">
            <a:avLst/>
          </a:prstGeom>
          <a:solidFill>
            <a:srgbClr val="065293"/>
          </a:solidFill>
          <a:ln>
            <a:noFill/>
          </a:ln>
          <a:effectLst>
            <a:outerShdw blurRad="76200" dist="1270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latin typeface="Franklin Gothic Medium Cond" pitchFamily="34" charset="0"/>
              </a:rPr>
              <a:t>GeoMedia D</a:t>
            </a:r>
            <a:r>
              <a:rPr lang="x-none" dirty="0" smtClean="0">
                <a:latin typeface="Franklin Gothic Medium Cond" pitchFamily="34" charset="0"/>
              </a:rPr>
              <a:t>atabase Manager</a:t>
            </a:r>
            <a:endParaRPr lang="de-DE" dirty="0" smtClean="0">
              <a:latin typeface="Franklin Gothic Medium Cond" pitchFamily="34" charset="0"/>
            </a:endParaRPr>
          </a:p>
          <a:p>
            <a:pPr algn="ctr"/>
            <a:endParaRPr lang="en-US" sz="800" dirty="0">
              <a:latin typeface="Franklin Gothic Medium Con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2867" y="3579612"/>
            <a:ext cx="2219355" cy="685800"/>
          </a:xfrm>
          <a:prstGeom prst="roundRect">
            <a:avLst/>
          </a:prstGeom>
          <a:solidFill>
            <a:srgbClr val="065293"/>
          </a:solidFill>
          <a:ln>
            <a:noFill/>
          </a:ln>
          <a:effectLst>
            <a:outerShdw blurRad="76200" dist="1270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800" dirty="0" smtClean="0">
              <a:latin typeface="Franklin Gothic Medium Cond" pitchFamily="34" charset="0"/>
            </a:endParaRPr>
          </a:p>
          <a:p>
            <a:pPr algn="ctr"/>
            <a:r>
              <a:rPr lang="de-DE" dirty="0" smtClean="0">
                <a:latin typeface="Franklin Gothic Medium Cond" pitchFamily="34" charset="0"/>
              </a:rPr>
              <a:t>GeoMedia 3D</a:t>
            </a:r>
          </a:p>
          <a:p>
            <a:pPr algn="ctr"/>
            <a:endParaRPr lang="en-US" sz="800" dirty="0">
              <a:latin typeface="Franklin Gothic Medium Con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90800" y="1903212"/>
            <a:ext cx="1828800" cy="685800"/>
          </a:xfrm>
          <a:prstGeom prst="roundRect">
            <a:avLst/>
          </a:prstGeom>
          <a:solidFill>
            <a:srgbClr val="065293"/>
          </a:solidFill>
          <a:ln>
            <a:noFill/>
          </a:ln>
          <a:effectLst>
            <a:outerShdw blurRad="76200" dist="1270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latin typeface="Franklin Gothic Medium Cond" pitchFamily="34" charset="0"/>
              </a:rPr>
              <a:t>Transportation Manager</a:t>
            </a:r>
          </a:p>
          <a:p>
            <a:pPr algn="ctr"/>
            <a:endParaRPr lang="en-US" sz="800" dirty="0">
              <a:latin typeface="Franklin Gothic Medium Con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0" y="1903212"/>
            <a:ext cx="1828800" cy="685800"/>
          </a:xfrm>
          <a:prstGeom prst="roundRect">
            <a:avLst/>
          </a:prstGeom>
          <a:solidFill>
            <a:srgbClr val="065293"/>
          </a:solidFill>
          <a:ln>
            <a:noFill/>
          </a:ln>
          <a:effectLst>
            <a:outerShdw blurRad="76200" dist="1270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latin typeface="Franklin Gothic Medium Cond" pitchFamily="34" charset="0"/>
              </a:rPr>
              <a:t>Maping </a:t>
            </a:r>
          </a:p>
          <a:p>
            <a:pPr algn="ctr"/>
            <a:r>
              <a:rPr lang="de-DE" dirty="0" smtClean="0">
                <a:latin typeface="Franklin Gothic Medium Cond" pitchFamily="34" charset="0"/>
              </a:rPr>
              <a:t>Manager</a:t>
            </a:r>
          </a:p>
          <a:p>
            <a:pPr algn="ctr"/>
            <a:endParaRPr lang="en-US" sz="800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45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821" y="955697"/>
            <a:ext cx="8055220" cy="4591050"/>
          </a:xfrm>
        </p:spPr>
        <p:txBody>
          <a:bodyPr/>
          <a:lstStyle/>
          <a:p>
            <a:pPr lvl="2">
              <a:spcAft>
                <a:spcPts val="0"/>
              </a:spcAft>
            </a:pPr>
            <a:r>
              <a:rPr lang="sr-Latn-CS" sz="1600" dirty="0" smtClean="0"/>
              <a:t>Prikupljanje </a:t>
            </a:r>
            <a:r>
              <a:rPr lang="sr-Latn-CS" sz="1600" dirty="0"/>
              <a:t>GIS podataka – Leica GNSS/GIS terenski uređaji</a:t>
            </a:r>
          </a:p>
          <a:p>
            <a:pPr lvl="2">
              <a:spcAft>
                <a:spcPts val="0"/>
              </a:spcAft>
            </a:pPr>
            <a:r>
              <a:rPr lang="sr-Latn-CS" sz="1600" dirty="0"/>
              <a:t>Infrastruktura za precizno pozicioniranje – AGROS GNSS </a:t>
            </a:r>
            <a:r>
              <a:rPr lang="sr-Latn-CS" sz="1600" dirty="0" smtClean="0"/>
              <a:t>Mreža</a:t>
            </a:r>
            <a:endParaRPr lang="en-US" sz="1600" dirty="0" smtClean="0"/>
          </a:p>
          <a:p>
            <a:pPr lvl="2">
              <a:spcAft>
                <a:spcPts val="0"/>
              </a:spcAft>
            </a:pPr>
            <a:r>
              <a:rPr lang="en-US" sz="1600" dirty="0" smtClean="0"/>
              <a:t>LiDAR i aerofotogrametrijski sistemi</a:t>
            </a:r>
            <a:r>
              <a:rPr lang="sr-Latn-CS" sz="1600" dirty="0" smtClean="0"/>
              <a:t> </a:t>
            </a:r>
            <a:r>
              <a:rPr lang="sr-Latn-CS" sz="1600" dirty="0"/>
              <a:t>– </a:t>
            </a:r>
            <a:r>
              <a:rPr lang="en-US" sz="1600" dirty="0" smtClean="0"/>
              <a:t>Leica Geosystems</a:t>
            </a:r>
            <a:endParaRPr lang="sr-Latn-CS" sz="1600" dirty="0"/>
          </a:p>
          <a:p>
            <a:pPr lvl="2">
              <a:spcAft>
                <a:spcPts val="0"/>
              </a:spcAft>
            </a:pPr>
            <a:r>
              <a:rPr lang="sr-Latn-CS" sz="1600" dirty="0"/>
              <a:t>Satelitski snimci – </a:t>
            </a:r>
            <a:r>
              <a:rPr lang="sr-Latn-CS" sz="1600" dirty="0" smtClean="0"/>
              <a:t>EUSI </a:t>
            </a:r>
            <a:r>
              <a:rPr lang="sr-Latn-CS" sz="1600" dirty="0"/>
              <a:t>&amp; RapidEye</a:t>
            </a:r>
          </a:p>
          <a:p>
            <a:pPr lvl="2">
              <a:spcAft>
                <a:spcPts val="0"/>
              </a:spcAft>
            </a:pPr>
            <a:r>
              <a:rPr lang="sr-Latn-CS" sz="1600" dirty="0"/>
              <a:t>Obrada, analiza i prezentacija podataka – </a:t>
            </a:r>
            <a:r>
              <a:rPr lang="en-US" sz="1600" dirty="0"/>
              <a:t>Intergraph</a:t>
            </a:r>
            <a:r>
              <a:rPr lang="sr-Latn-CS" sz="1600" b="1" dirty="0" smtClean="0"/>
              <a:t/>
            </a:r>
            <a:br>
              <a:rPr lang="sr-Latn-CS" sz="1600" b="1" dirty="0" smtClean="0"/>
            </a:br>
            <a:endParaRPr lang="sr-Latn-CS" sz="1600" b="1" dirty="0" smtClean="0"/>
          </a:p>
        </p:txBody>
      </p:sp>
      <p:pic>
        <p:nvPicPr>
          <p:cNvPr id="430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17" y="3342563"/>
            <a:ext cx="167493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582"/>
            <a:ext cx="174673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6" descr="new_rapidey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12" y="3342582"/>
            <a:ext cx="1795096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27" descr="part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48" y="3342582"/>
            <a:ext cx="196068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8" descr="part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30" y="3342582"/>
            <a:ext cx="1994389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443317" y="2696830"/>
            <a:ext cx="4985170" cy="468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r-Latn-C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Hvala na pažnji</a:t>
            </a:r>
          </a:p>
        </p:txBody>
      </p:sp>
      <p:sp>
        <p:nvSpPr>
          <p:cNvPr id="13" name="Title 35"/>
          <p:cNvSpPr txBox="1">
            <a:spLocks/>
          </p:cNvSpPr>
          <p:nvPr/>
        </p:nvSpPr>
        <p:spPr>
          <a:xfrm>
            <a:off x="588866" y="2718285"/>
            <a:ext cx="7839621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28" name="Title 35"/>
          <p:cNvSpPr txBox="1">
            <a:spLocks/>
          </p:cNvSpPr>
          <p:nvPr/>
        </p:nvSpPr>
        <p:spPr>
          <a:xfrm>
            <a:off x="312420" y="27279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Kompletno rešenje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312420" y="272796"/>
            <a:ext cx="7315200" cy="484631"/>
          </a:xfrm>
        </p:spPr>
        <p:txBody>
          <a:bodyPr/>
          <a:lstStyle/>
          <a:p>
            <a:r>
              <a:rPr lang="en-US" dirty="0"/>
              <a:t>Vekom portfolio</a:t>
            </a:r>
            <a:endParaRPr lang="en-US" dirty="0">
              <a:solidFill>
                <a:srgbClr val="1982A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1" y="955696"/>
            <a:ext cx="9172162" cy="607375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90" y="4587767"/>
            <a:ext cx="1202778" cy="1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0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841396"/>
            <a:ext cx="9077325" cy="440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312420" y="272796"/>
            <a:ext cx="7315200" cy="484631"/>
          </a:xfrm>
        </p:spPr>
        <p:txBody>
          <a:bodyPr/>
          <a:lstStyle/>
          <a:p>
            <a:r>
              <a:rPr lang="sr-Latn-RS" dirty="0"/>
              <a:t>Od Senzora do Interneta</a:t>
            </a:r>
            <a:endParaRPr lang="en-US" dirty="0">
              <a:solidFill>
                <a:srgbClr val="1982A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6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312420" y="272796"/>
            <a:ext cx="7315200" cy="484631"/>
          </a:xfrm>
        </p:spPr>
        <p:txBody>
          <a:bodyPr/>
          <a:lstStyle/>
          <a:p>
            <a:r>
              <a:rPr lang="en-US" dirty="0" smtClean="0"/>
              <a:t>Leica Zeno GIS </a:t>
            </a:r>
            <a:r>
              <a:rPr lang="en-US" dirty="0" err="1" smtClean="0"/>
              <a:t>serija</a:t>
            </a:r>
            <a:endParaRPr lang="en-US" dirty="0">
              <a:solidFill>
                <a:srgbClr val="1982A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 bwMode="auto">
          <a:xfrm>
            <a:off x="15" y="1047749"/>
            <a:ext cx="9171843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3931" y="1262063"/>
            <a:ext cx="4487008" cy="24477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Wingdings" pitchFamily="2" charset="2"/>
              <a:buChar char="v"/>
              <a:defRPr/>
            </a:pPr>
            <a:r>
              <a:rPr lang="hr-HR" sz="1800" b="1" dirty="0" smtClean="0">
                <a:solidFill>
                  <a:srgbClr val="262626"/>
                </a:solidFill>
              </a:rPr>
              <a:t>Visoka tačnost  pozicioniranja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Wingdings" pitchFamily="2" charset="2"/>
              <a:buChar char="v"/>
              <a:defRPr/>
            </a:pPr>
            <a:r>
              <a:rPr lang="hr-HR" sz="1800" b="1" dirty="0" smtClean="0">
                <a:solidFill>
                  <a:srgbClr val="262626"/>
                </a:solidFill>
              </a:rPr>
              <a:t>Veliki izbor senzora 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Wingdings" pitchFamily="2" charset="2"/>
              <a:buChar char="v"/>
              <a:defRPr/>
            </a:pPr>
            <a:r>
              <a:rPr lang="hr-HR" sz="1800" b="1" dirty="0" smtClean="0">
                <a:solidFill>
                  <a:srgbClr val="262626"/>
                </a:solidFill>
              </a:rPr>
              <a:t>Nadogradnja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Wingdings" pitchFamily="2" charset="2"/>
              <a:buChar char="v"/>
              <a:defRPr/>
            </a:pPr>
            <a:r>
              <a:rPr lang="hr-HR" sz="1800" b="1" dirty="0" smtClean="0">
                <a:solidFill>
                  <a:srgbClr val="262626"/>
                </a:solidFill>
              </a:rPr>
              <a:t>Fleksibilan izbor softvera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Wingdings" pitchFamily="2" charset="2"/>
              <a:buChar char="v"/>
              <a:defRPr/>
            </a:pPr>
            <a:r>
              <a:rPr lang="hr-HR" sz="1800" b="1" dirty="0" smtClean="0">
                <a:solidFill>
                  <a:srgbClr val="262626"/>
                </a:solidFill>
              </a:rPr>
              <a:t>Rad u svim uslovima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EE0033"/>
              </a:buClr>
              <a:buFont typeface="Arial" charset="0"/>
              <a:buNone/>
              <a:defRPr/>
            </a:pPr>
            <a:r>
              <a:rPr lang="sr-Latn-CS" sz="1800" b="1" dirty="0" smtClean="0">
                <a:solidFill>
                  <a:prstClr val="black"/>
                </a:solidFill>
              </a:rPr>
              <a:t/>
            </a:r>
            <a:br>
              <a:rPr lang="sr-Latn-CS" sz="1800" b="1" dirty="0" smtClean="0">
                <a:solidFill>
                  <a:prstClr val="black"/>
                </a:solidFill>
              </a:rPr>
            </a:br>
            <a:endParaRPr lang="sr-Latn-CS" sz="1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5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312420" y="272796"/>
            <a:ext cx="7315200" cy="484631"/>
          </a:xfrm>
        </p:spPr>
        <p:txBody>
          <a:bodyPr/>
          <a:lstStyle/>
          <a:p>
            <a:r>
              <a:rPr lang="en-US" dirty="0"/>
              <a:t>DigitalGlobe konstelacija</a:t>
            </a:r>
            <a:endParaRPr lang="en-US" dirty="0">
              <a:solidFill>
                <a:srgbClr val="1982A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317556" y="887255"/>
            <a:ext cx="5162570" cy="558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Satelitski snimci</a:t>
            </a:r>
            <a:r>
              <a:rPr lang="sr-Latn-RS" sz="1800" dirty="0" smtClean="0"/>
              <a:t> veoma </a:t>
            </a:r>
            <a:r>
              <a:rPr lang="en-US" sz="1800" dirty="0" smtClean="0"/>
              <a:t>visoke rezolucije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</p:txBody>
      </p:sp>
      <p:pic>
        <p:nvPicPr>
          <p:cNvPr id="15" name="Picture 4" descr="EnhancedView_InnerGlob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9" y="1166452"/>
            <a:ext cx="3668030" cy="423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QuickBIrd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92" y="1630815"/>
            <a:ext cx="1253479" cy="93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WorldView1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92" y="2729019"/>
            <a:ext cx="1354469" cy="88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626246" y="1630815"/>
            <a:ext cx="24034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400" b="1" dirty="0" err="1">
                <a:ea typeface="ＭＳ Ｐゴシック" pitchFamily="34" charset="-128"/>
              </a:rPr>
              <a:t>QuickBird</a:t>
            </a:r>
            <a:r>
              <a:rPr lang="en-US" sz="1400" b="1" dirty="0">
                <a:ea typeface="ＭＳ Ｐゴシック" pitchFamily="34" charset="-128"/>
              </a:rPr>
              <a:t> (2001</a:t>
            </a:r>
            <a:r>
              <a:rPr lang="en-US" sz="1400" b="1" dirty="0" smtClean="0">
                <a:ea typeface="ＭＳ Ｐゴシック" pitchFamily="34" charset="-128"/>
              </a:rPr>
              <a:t>)</a:t>
            </a:r>
          </a:p>
          <a:p>
            <a:pPr defTabSz="457200"/>
            <a:r>
              <a:rPr lang="en-US" sz="1400" dirty="0" smtClean="0">
                <a:ea typeface="ＭＳ Ｐゴシック" pitchFamily="34" charset="-128"/>
              </a:rPr>
              <a:t>Pan </a:t>
            </a:r>
            <a:r>
              <a:rPr lang="en-US" sz="1400" dirty="0">
                <a:ea typeface="ＭＳ Ｐゴシック" pitchFamily="34" charset="-128"/>
              </a:rPr>
              <a:t>+ 4 MS</a:t>
            </a:r>
          </a:p>
          <a:p>
            <a:pPr defTabSz="457200"/>
            <a:r>
              <a:rPr lang="en-US" sz="1400" dirty="0">
                <a:ea typeface="ＭＳ Ｐゴシック" pitchFamily="34" charset="-128"/>
              </a:rPr>
              <a:t>0.67m nadir </a:t>
            </a:r>
            <a:r>
              <a:rPr lang="en-US" sz="1400" dirty="0" smtClean="0">
                <a:ea typeface="ＭＳ Ｐゴシック" pitchFamily="34" charset="-128"/>
              </a:rPr>
              <a:t>GSD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626246" y="2729019"/>
            <a:ext cx="20224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400" b="1" dirty="0">
                <a:ea typeface="ＭＳ Ｐゴシック" pitchFamily="34" charset="-128"/>
              </a:rPr>
              <a:t>WorldView-1 (2007</a:t>
            </a:r>
            <a:r>
              <a:rPr lang="en-US" sz="1400" b="1" dirty="0" smtClean="0">
                <a:ea typeface="ＭＳ Ｐゴシック" pitchFamily="34" charset="-128"/>
              </a:rPr>
              <a:t>)</a:t>
            </a:r>
          </a:p>
          <a:p>
            <a:pPr defTabSz="457200"/>
            <a:r>
              <a:rPr lang="en-US" sz="1400" dirty="0" smtClean="0">
                <a:ea typeface="ＭＳ Ｐゴシック" pitchFamily="34" charset="-128"/>
              </a:rPr>
              <a:t>Pan </a:t>
            </a:r>
            <a:r>
              <a:rPr lang="en-US" sz="1400" dirty="0">
                <a:ea typeface="ＭＳ Ｐゴシック" pitchFamily="34" charset="-128"/>
              </a:rPr>
              <a:t>only</a:t>
            </a:r>
          </a:p>
          <a:p>
            <a:pPr defTabSz="457200"/>
            <a:r>
              <a:rPr lang="en-US" sz="1400" dirty="0">
                <a:ea typeface="ＭＳ Ｐゴシック" pitchFamily="34" charset="-128"/>
              </a:rPr>
              <a:t>0.5m nadir </a:t>
            </a:r>
            <a:r>
              <a:rPr lang="en-US" sz="1400" dirty="0" smtClean="0">
                <a:ea typeface="ＭＳ Ｐゴシック" pitchFamily="34" charset="-128"/>
              </a:rPr>
              <a:t>GSD</a:t>
            </a:r>
            <a:endParaRPr lang="en-US" sz="1400" dirty="0">
              <a:ea typeface="ＭＳ Ｐゴシック" pitchFamily="34" charset="-128"/>
            </a:endParaRPr>
          </a:p>
        </p:txBody>
      </p:sp>
      <p:pic>
        <p:nvPicPr>
          <p:cNvPr id="20" name="Picture 7" descr="WorldView2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76" y="3748139"/>
            <a:ext cx="1232260" cy="136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6626246" y="4120247"/>
            <a:ext cx="21605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400" b="1" dirty="0">
                <a:ea typeface="ＭＳ Ｐゴシック" pitchFamily="34" charset="-128"/>
              </a:rPr>
              <a:t>WorldView-2 (2009</a:t>
            </a:r>
            <a:r>
              <a:rPr lang="en-US" sz="1400" b="1" dirty="0" smtClean="0">
                <a:ea typeface="ＭＳ Ｐゴシック" pitchFamily="34" charset="-128"/>
              </a:rPr>
              <a:t>)</a:t>
            </a:r>
          </a:p>
          <a:p>
            <a:pPr defTabSz="457200"/>
            <a:r>
              <a:rPr lang="en-US" sz="1400" dirty="0" smtClean="0">
                <a:ea typeface="ＭＳ Ｐゴシック" pitchFamily="34" charset="-128"/>
              </a:rPr>
              <a:t>Pan </a:t>
            </a:r>
            <a:r>
              <a:rPr lang="en-US" sz="1400" dirty="0">
                <a:ea typeface="ＭＳ Ｐゴシック" pitchFamily="34" charset="-128"/>
              </a:rPr>
              <a:t>+ 8 MS</a:t>
            </a:r>
          </a:p>
          <a:p>
            <a:pPr defTabSz="457200"/>
            <a:r>
              <a:rPr lang="en-US" sz="1400" dirty="0">
                <a:ea typeface="ＭＳ Ｐゴシック" pitchFamily="34" charset="-128"/>
              </a:rPr>
              <a:t>0.46m nadir </a:t>
            </a:r>
            <a:r>
              <a:rPr lang="en-US" sz="1400" dirty="0" smtClean="0">
                <a:ea typeface="ＭＳ Ｐゴシック" pitchFamily="34" charset="-128"/>
              </a:rPr>
              <a:t>GSD</a:t>
            </a:r>
            <a:endParaRPr lang="en-US" sz="1400" dirty="0">
              <a:ea typeface="ＭＳ Ｐゴシック" pitchFamily="34" charset="-128"/>
            </a:endParaRPr>
          </a:p>
        </p:txBody>
      </p:sp>
      <p:cxnSp>
        <p:nvCxnSpPr>
          <p:cNvPr id="13" name="Straight Connector 16"/>
          <p:cNvCxnSpPr>
            <a:cxnSpLocks noChangeShapeType="1"/>
          </p:cNvCxnSpPr>
          <p:nvPr/>
        </p:nvCxnSpPr>
        <p:spPr bwMode="auto">
          <a:xfrm>
            <a:off x="2935463" y="3648161"/>
            <a:ext cx="1874661" cy="776201"/>
          </a:xfrm>
          <a:prstGeom prst="line">
            <a:avLst/>
          </a:prstGeom>
          <a:noFill/>
          <a:ln w="15875">
            <a:solidFill>
              <a:srgbClr val="D7BA00"/>
            </a:solidFill>
            <a:round/>
            <a:headEnd/>
            <a:tailEnd type="oval" w="med" len="med"/>
          </a:ln>
        </p:spPr>
      </p:cxnSp>
      <p:cxnSp>
        <p:nvCxnSpPr>
          <p:cNvPr id="12" name="Straight Connector 13"/>
          <p:cNvCxnSpPr>
            <a:cxnSpLocks noChangeShapeType="1"/>
          </p:cNvCxnSpPr>
          <p:nvPr/>
        </p:nvCxnSpPr>
        <p:spPr bwMode="auto">
          <a:xfrm>
            <a:off x="2827509" y="3273512"/>
            <a:ext cx="1732584" cy="0"/>
          </a:xfrm>
          <a:prstGeom prst="line">
            <a:avLst/>
          </a:prstGeom>
          <a:noFill/>
          <a:ln w="15875">
            <a:solidFill>
              <a:srgbClr val="D7BA00"/>
            </a:solidFill>
            <a:round/>
            <a:headEnd/>
            <a:tailEnd type="oval" w="med" len="med"/>
          </a:ln>
        </p:spPr>
      </p:cxn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flipV="1">
            <a:off x="2770359" y="2243086"/>
            <a:ext cx="1925466" cy="592325"/>
          </a:xfrm>
          <a:prstGeom prst="line">
            <a:avLst/>
          </a:prstGeom>
          <a:noFill/>
          <a:ln w="15875">
            <a:solidFill>
              <a:srgbClr val="D7BA00"/>
            </a:solidFill>
            <a:round/>
            <a:headEnd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087440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PT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9525"/>
            <a:ext cx="9829800" cy="7031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38278" y="192133"/>
            <a:ext cx="1574470" cy="83099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Natural Color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Pan-sharpened Image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November 15, 2009</a:t>
            </a:r>
          </a:p>
        </p:txBody>
      </p:sp>
    </p:spTree>
    <p:extLst>
      <p:ext uri="{BB962C8B-B14F-4D97-AF65-F5344CB8AC3E}">
        <p14:creationId xmlns:p14="http://schemas.microsoft.com/office/powerpoint/2010/main" val="22528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312420" y="272796"/>
            <a:ext cx="7315200" cy="484631"/>
          </a:xfrm>
        </p:spPr>
        <p:txBody>
          <a:bodyPr/>
          <a:lstStyle/>
          <a:p>
            <a:r>
              <a:rPr lang="en-US" dirty="0" smtClean="0"/>
              <a:t>RapidEye konstelacija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41" y="183089"/>
            <a:ext cx="853936" cy="772608"/>
          </a:xfrm>
          <a:prstGeom prst="rect">
            <a:avLst/>
          </a:prstGeom>
        </p:spPr>
      </p:pic>
      <p:pic>
        <p:nvPicPr>
          <p:cNvPr id="22" name="Picture 21" descr="new_rapidey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07" y="1339627"/>
            <a:ext cx="5926876" cy="3744416"/>
          </a:xfrm>
          <a:prstGeom prst="rect">
            <a:avLst/>
          </a:prstGeom>
        </p:spPr>
      </p:pic>
      <p:sp>
        <p:nvSpPr>
          <p:cNvPr id="23" name="Content Placeholder 5"/>
          <p:cNvSpPr txBox="1">
            <a:spLocks/>
          </p:cNvSpPr>
          <p:nvPr/>
        </p:nvSpPr>
        <p:spPr>
          <a:xfrm>
            <a:off x="317556" y="887255"/>
            <a:ext cx="5162570" cy="558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Satelitski snimci</a:t>
            </a:r>
            <a:r>
              <a:rPr lang="sr-Latn-RS" sz="1800" dirty="0" smtClean="0"/>
              <a:t> </a:t>
            </a:r>
            <a:r>
              <a:rPr lang="en-US" sz="1800" dirty="0" smtClean="0"/>
              <a:t>visoke rezolucije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88038" y="1893776"/>
            <a:ext cx="2915816" cy="2736304"/>
          </a:xfrm>
          <a:prstGeom prst="rect">
            <a:avLst/>
          </a:prstGeom>
          <a:ln/>
        </p:spPr>
        <p:txBody>
          <a:bodyPr/>
          <a:lstStyle/>
          <a:p>
            <a:pPr marR="0" lvl="0" indent="-34290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identi</a:t>
            </a:r>
            <a:r>
              <a:rPr lang="sr-Latn-C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čnih satelita</a:t>
            </a:r>
            <a:endParaRPr lang="en-GB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-342900" defTabSz="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Pan + </a:t>
            </a:r>
            <a:r>
              <a:rPr lang="sr-Latn-C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MS</a:t>
            </a:r>
          </a:p>
          <a:p>
            <a:pPr marR="0" lvl="0" indent="-34290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5.0 m GSD</a:t>
            </a:r>
            <a:endParaRPr lang="sr-Latn-R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-3429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RapidEye Mosaic</a:t>
            </a:r>
            <a:endParaRPr lang="sr-Latn-C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 lvl="0" indent="-34290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sr-Latn-C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 milijarde km2 u arhivi</a:t>
            </a:r>
          </a:p>
          <a:p>
            <a:pPr marR="0" lvl="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sr-Latn-CS" sz="1400" dirty="0" smtClean="0">
              <a:ea typeface="ＭＳ Ｐゴシック" pitchFamily="34" charset="-128"/>
            </a:endParaRPr>
          </a:p>
          <a:p>
            <a:pPr marR="0" lvl="0" indent="-34290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sr-Latn-CS" sz="1400" dirty="0" smtClean="0">
              <a:ea typeface="ＭＳ Ｐゴシック" pitchFamily="34" charset="-128"/>
            </a:endParaRPr>
          </a:p>
          <a:p>
            <a:pPr marR="0" lvl="0" indent="-34290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1400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4" y="4143376"/>
            <a:ext cx="2596244" cy="9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3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7" y="-20162"/>
            <a:ext cx="9711361" cy="68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734401" y="46"/>
            <a:ext cx="6876000" cy="120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4572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4572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4572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4572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3400" dirty="0">
                <a:solidFill>
                  <a:srgbClr val="FFFFFF"/>
                </a:solidFill>
                <a:ea typeface="ＭＳ Ｐゴシック" pitchFamily="34" charset="-128"/>
              </a:rPr>
              <a:t>5 m </a:t>
            </a:r>
            <a:r>
              <a:rPr lang="en-US" sz="3400" dirty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r>
              <a:rPr lang="en-GB" sz="3400" dirty="0" err="1">
                <a:solidFill>
                  <a:srgbClr val="FFFFFF"/>
                </a:solidFill>
                <a:ea typeface="ＭＳ Ｐゴシック" pitchFamily="34" charset="-128"/>
              </a:rPr>
              <a:t>ixel</a:t>
            </a:r>
            <a:endParaRPr lang="en-GB" sz="3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57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SDay Template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499</TotalTime>
  <Words>638</Words>
  <Application>Microsoft Office PowerPoint</Application>
  <PresentationFormat>On-screen Show (4:3)</PresentationFormat>
  <Paragraphs>365</Paragraphs>
  <Slides>29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GISDay Template</vt:lpstr>
      <vt:lpstr>Acrobat Document</vt:lpstr>
      <vt:lpstr>PowerPoint Presentation</vt:lpstr>
      <vt:lpstr>PowerPoint Presentation</vt:lpstr>
      <vt:lpstr>Vekom portfolio</vt:lpstr>
      <vt:lpstr>Od Senzora do Interneta</vt:lpstr>
      <vt:lpstr>Leica Zeno GIS serija</vt:lpstr>
      <vt:lpstr>DigitalGlobe konstelacija</vt:lpstr>
      <vt:lpstr>PowerPoint Presentation</vt:lpstr>
      <vt:lpstr>RapidEye konstelacija</vt:lpstr>
      <vt:lpstr>PowerPoint Presentation</vt:lpstr>
      <vt:lpstr>PowerPoint Presentation</vt:lpstr>
      <vt:lpstr>PowerPoint Presentation</vt:lpstr>
      <vt:lpstr>PowerPoint Presentation</vt:lpstr>
      <vt:lpstr>Serverska rešenja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Desktop rešenja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Mladen</dc:creator>
  <cp:lastModifiedBy>Mladen</cp:lastModifiedBy>
  <cp:revision>59</cp:revision>
  <cp:lastPrinted>2011-02-10T16:43:45Z</cp:lastPrinted>
  <dcterms:created xsi:type="dcterms:W3CDTF">2013-11-18T16:24:37Z</dcterms:created>
  <dcterms:modified xsi:type="dcterms:W3CDTF">2013-11-20T09:23:43Z</dcterms:modified>
</cp:coreProperties>
</file>